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0" r:id="rId2"/>
    <p:sldMasterId id="2147483663" r:id="rId3"/>
  </p:sldMasterIdLst>
  <p:notesMasterIdLst>
    <p:notesMasterId r:id="rId39"/>
  </p:notesMasterIdLst>
  <p:sldIdLst>
    <p:sldId id="256" r:id="rId4"/>
    <p:sldId id="841" r:id="rId5"/>
    <p:sldId id="807" r:id="rId6"/>
    <p:sldId id="815" r:id="rId7"/>
    <p:sldId id="809" r:id="rId8"/>
    <p:sldId id="806" r:id="rId9"/>
    <p:sldId id="817" r:id="rId10"/>
    <p:sldId id="818" r:id="rId11"/>
    <p:sldId id="819" r:id="rId12"/>
    <p:sldId id="820" r:id="rId13"/>
    <p:sldId id="821" r:id="rId14"/>
    <p:sldId id="843" r:id="rId15"/>
    <p:sldId id="826" r:id="rId16"/>
    <p:sldId id="822" r:id="rId17"/>
    <p:sldId id="828" r:id="rId18"/>
    <p:sldId id="839" r:id="rId19"/>
    <p:sldId id="840" r:id="rId20"/>
    <p:sldId id="827" r:id="rId21"/>
    <p:sldId id="844" r:id="rId22"/>
    <p:sldId id="845" r:id="rId23"/>
    <p:sldId id="846" r:id="rId24"/>
    <p:sldId id="842" r:id="rId25"/>
    <p:sldId id="829" r:id="rId26"/>
    <p:sldId id="847" r:id="rId27"/>
    <p:sldId id="848" r:id="rId28"/>
    <p:sldId id="849" r:id="rId29"/>
    <p:sldId id="850" r:id="rId30"/>
    <p:sldId id="851" r:id="rId31"/>
    <p:sldId id="852" r:id="rId32"/>
    <p:sldId id="853" r:id="rId33"/>
    <p:sldId id="854" r:id="rId34"/>
    <p:sldId id="855" r:id="rId35"/>
    <p:sldId id="856" r:id="rId36"/>
    <p:sldId id="857" r:id="rId37"/>
    <p:sldId id="812" r:id="rId3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47" autoAdjust="0"/>
    <p:restoredTop sz="85901" autoAdjust="0"/>
  </p:normalViewPr>
  <p:slideViewPr>
    <p:cSldViewPr>
      <p:cViewPr varScale="1">
        <p:scale>
          <a:sx n="44" d="100"/>
          <a:sy n="44" d="100"/>
        </p:scale>
        <p:origin x="-126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371F43-E8C9-4602-8124-6FD1F5324655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2F7C9E6A-A39C-46CB-83AF-44DF88C1EBAC}">
      <dgm:prSet phldrT="[텍스트]"/>
      <dgm:spPr/>
      <dgm:t>
        <a:bodyPr/>
        <a:lstStyle/>
        <a:p>
          <a:pPr latinLnBrk="1"/>
          <a:r>
            <a:rPr lang="ko-KR" altLang="en-US" dirty="0" smtClean="0"/>
            <a:t>모델링 </a:t>
          </a:r>
          <a:r>
            <a:rPr lang="en-US" altLang="ko-KR" dirty="0" smtClean="0"/>
            <a:t>&amp; </a:t>
          </a:r>
          <a:r>
            <a:rPr lang="ko-KR" altLang="en-US" dirty="0" smtClean="0"/>
            <a:t>개발</a:t>
          </a:r>
          <a:endParaRPr lang="ko-KR" altLang="en-US" dirty="0"/>
        </a:p>
      </dgm:t>
    </dgm:pt>
    <dgm:pt modelId="{13E2099D-3771-4FE6-AF28-4842ED4035D7}" type="parTrans" cxnId="{6DB5A1A3-A11B-46E9-90D8-DCBFEFC10942}">
      <dgm:prSet/>
      <dgm:spPr/>
      <dgm:t>
        <a:bodyPr/>
        <a:lstStyle/>
        <a:p>
          <a:pPr latinLnBrk="1"/>
          <a:endParaRPr lang="ko-KR" altLang="en-US"/>
        </a:p>
      </dgm:t>
    </dgm:pt>
    <dgm:pt modelId="{4E28598C-03DC-42F4-8F33-FE57FD106994}" type="sibTrans" cxnId="{6DB5A1A3-A11B-46E9-90D8-DCBFEFC10942}">
      <dgm:prSet/>
      <dgm:spPr/>
      <dgm:t>
        <a:bodyPr/>
        <a:lstStyle/>
        <a:p>
          <a:pPr latinLnBrk="1"/>
          <a:endParaRPr lang="ko-KR" altLang="en-US"/>
        </a:p>
      </dgm:t>
    </dgm:pt>
    <dgm:pt modelId="{B6582AB7-69CB-400D-A431-7509741B060B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클라우드테스트</a:t>
          </a:r>
          <a:endParaRPr lang="ko-KR" altLang="en-US" dirty="0"/>
        </a:p>
      </dgm:t>
    </dgm:pt>
    <dgm:pt modelId="{F27B57EF-9E8F-47A0-BA2F-B3EBF8D59699}" type="parTrans" cxnId="{DA5E1970-E187-43B2-80B5-4424666BB3CC}">
      <dgm:prSet/>
      <dgm:spPr/>
      <dgm:t>
        <a:bodyPr/>
        <a:lstStyle/>
        <a:p>
          <a:pPr latinLnBrk="1"/>
          <a:endParaRPr lang="ko-KR" altLang="en-US"/>
        </a:p>
      </dgm:t>
    </dgm:pt>
    <dgm:pt modelId="{5B5E6388-3B0C-424D-B311-6B94072AAC7C}" type="sibTrans" cxnId="{DA5E1970-E187-43B2-80B5-4424666BB3CC}">
      <dgm:prSet/>
      <dgm:spPr/>
      <dgm:t>
        <a:bodyPr/>
        <a:lstStyle/>
        <a:p>
          <a:pPr latinLnBrk="1"/>
          <a:endParaRPr lang="ko-KR" altLang="en-US"/>
        </a:p>
      </dgm:t>
    </dgm:pt>
    <dgm:pt modelId="{C98889CC-A17D-4CB7-BCBB-0811F398CED8}">
      <dgm:prSet phldrT="[텍스트]"/>
      <dgm:spPr/>
      <dgm:t>
        <a:bodyPr/>
        <a:lstStyle/>
        <a:p>
          <a:pPr latinLnBrk="1"/>
          <a:r>
            <a:rPr lang="en-US" altLang="ko-KR" dirty="0" smtClean="0"/>
            <a:t>(</a:t>
          </a:r>
          <a:r>
            <a:rPr lang="ko-KR" altLang="en-US" dirty="0" smtClean="0"/>
            <a:t>이미지</a:t>
          </a:r>
          <a:r>
            <a:rPr lang="en-US" altLang="ko-KR" dirty="0" smtClean="0"/>
            <a:t>)</a:t>
          </a:r>
          <a:br>
            <a:rPr lang="en-US" altLang="ko-KR" dirty="0" smtClean="0"/>
          </a:br>
          <a:r>
            <a:rPr lang="ko-KR" altLang="en-US" dirty="0" err="1" smtClean="0"/>
            <a:t>빌드</a:t>
          </a:r>
          <a:endParaRPr lang="ko-KR" altLang="en-US" dirty="0"/>
        </a:p>
      </dgm:t>
    </dgm:pt>
    <dgm:pt modelId="{6BEF9CCC-8386-4AE8-B727-3FA021D212FC}" type="parTrans" cxnId="{2E761B3C-A6A3-4E20-A800-6EB9A088D843}">
      <dgm:prSet/>
      <dgm:spPr/>
      <dgm:t>
        <a:bodyPr/>
        <a:lstStyle/>
        <a:p>
          <a:pPr latinLnBrk="1"/>
          <a:endParaRPr lang="ko-KR" altLang="en-US"/>
        </a:p>
      </dgm:t>
    </dgm:pt>
    <dgm:pt modelId="{4D4A040F-0E78-4B64-B903-06B6F3F4C72F}" type="sibTrans" cxnId="{2E761B3C-A6A3-4E20-A800-6EB9A088D843}">
      <dgm:prSet/>
      <dgm:spPr/>
      <dgm:t>
        <a:bodyPr/>
        <a:lstStyle/>
        <a:p>
          <a:pPr latinLnBrk="1"/>
          <a:endParaRPr lang="ko-KR" altLang="en-US"/>
        </a:p>
      </dgm:t>
    </dgm:pt>
    <dgm:pt modelId="{3CD0F800-F247-4D04-B0EA-929C903AAA9B}">
      <dgm:prSet phldrT="[텍스트]"/>
      <dgm:spPr/>
      <dgm:t>
        <a:bodyPr/>
        <a:lstStyle/>
        <a:p>
          <a:pPr latinLnBrk="1"/>
          <a:r>
            <a:rPr lang="ko-KR" altLang="en-US" dirty="0" smtClean="0"/>
            <a:t>게시</a:t>
          </a:r>
          <a:endParaRPr lang="ko-KR" altLang="en-US" dirty="0"/>
        </a:p>
      </dgm:t>
    </dgm:pt>
    <dgm:pt modelId="{3A9240A5-4668-4B08-91EF-870AFAF5FA62}" type="parTrans" cxnId="{1A8A0FCB-58F3-4DF7-996F-0B052D1CB912}">
      <dgm:prSet/>
      <dgm:spPr/>
      <dgm:t>
        <a:bodyPr/>
        <a:lstStyle/>
        <a:p>
          <a:pPr latinLnBrk="1"/>
          <a:endParaRPr lang="ko-KR" altLang="en-US"/>
        </a:p>
      </dgm:t>
    </dgm:pt>
    <dgm:pt modelId="{59A986F7-BA71-4B54-A389-C01C9F9AAEE7}" type="sibTrans" cxnId="{1A8A0FCB-58F3-4DF7-996F-0B052D1CB912}">
      <dgm:prSet/>
      <dgm:spPr/>
      <dgm:t>
        <a:bodyPr/>
        <a:lstStyle/>
        <a:p>
          <a:pPr latinLnBrk="1"/>
          <a:endParaRPr lang="ko-KR" altLang="en-US"/>
        </a:p>
      </dgm:t>
    </dgm:pt>
    <dgm:pt modelId="{E3175EF8-A715-428A-935F-8AB4B52E4879}">
      <dgm:prSet phldrT="[텍스트]"/>
      <dgm:spPr/>
      <dgm:t>
        <a:bodyPr/>
        <a:lstStyle/>
        <a:p>
          <a:pPr latinLnBrk="1"/>
          <a:r>
            <a:rPr lang="ko-KR" altLang="en-US" dirty="0" smtClean="0"/>
            <a:t>취득 </a:t>
          </a:r>
          <a:r>
            <a:rPr lang="en-US" altLang="ko-KR" dirty="0" smtClean="0"/>
            <a:t>&amp; </a:t>
          </a:r>
          <a:br>
            <a:rPr lang="en-US" altLang="ko-KR" dirty="0" smtClean="0"/>
          </a:br>
          <a:r>
            <a:rPr lang="ko-KR" altLang="en-US" dirty="0" err="1" smtClean="0"/>
            <a:t>커스터마이징</a:t>
          </a:r>
          <a:endParaRPr lang="ko-KR" altLang="en-US" dirty="0"/>
        </a:p>
      </dgm:t>
    </dgm:pt>
    <dgm:pt modelId="{CE6604F4-7B24-4F43-A995-640DF91FE1D0}" type="parTrans" cxnId="{6D82C277-85CE-4FDE-9FFF-B8E31CCED349}">
      <dgm:prSet/>
      <dgm:spPr/>
      <dgm:t>
        <a:bodyPr/>
        <a:lstStyle/>
        <a:p>
          <a:pPr latinLnBrk="1"/>
          <a:endParaRPr lang="ko-KR" altLang="en-US"/>
        </a:p>
      </dgm:t>
    </dgm:pt>
    <dgm:pt modelId="{989E97D2-801D-4D5A-AB2B-DF803AE58316}" type="sibTrans" cxnId="{6D82C277-85CE-4FDE-9FFF-B8E31CCED349}">
      <dgm:prSet/>
      <dgm:spPr/>
      <dgm:t>
        <a:bodyPr/>
        <a:lstStyle/>
        <a:p>
          <a:pPr latinLnBrk="1"/>
          <a:endParaRPr lang="ko-KR" altLang="en-US"/>
        </a:p>
      </dgm:t>
    </dgm:pt>
    <dgm:pt modelId="{F816EB97-B9D5-4090-95B7-D5C5AA43D293}">
      <dgm:prSet phldrT="[텍스트]"/>
      <dgm:spPr/>
      <dgm:t>
        <a:bodyPr/>
        <a:lstStyle/>
        <a:p>
          <a:pPr latinLnBrk="1"/>
          <a:r>
            <a:rPr lang="ko-KR" altLang="en-US" dirty="0" smtClean="0"/>
            <a:t>피드백</a:t>
          </a:r>
          <a:endParaRPr lang="ko-KR" altLang="en-US" dirty="0"/>
        </a:p>
      </dgm:t>
    </dgm:pt>
    <dgm:pt modelId="{E18A64B5-1F40-44E8-B188-8C8B145CA1C8}" type="parTrans" cxnId="{305F5B98-75B1-40A3-91C4-040B1FC88FAD}">
      <dgm:prSet/>
      <dgm:spPr/>
      <dgm:t>
        <a:bodyPr/>
        <a:lstStyle/>
        <a:p>
          <a:pPr latinLnBrk="1"/>
          <a:endParaRPr lang="ko-KR" altLang="en-US"/>
        </a:p>
      </dgm:t>
    </dgm:pt>
    <dgm:pt modelId="{2BAE5D66-50F5-4F68-A0A7-08DEF2FFB1CD}" type="sibTrans" cxnId="{305F5B98-75B1-40A3-91C4-040B1FC88FAD}">
      <dgm:prSet/>
      <dgm:spPr/>
      <dgm:t>
        <a:bodyPr/>
        <a:lstStyle/>
        <a:p>
          <a:pPr latinLnBrk="1"/>
          <a:endParaRPr lang="ko-KR" altLang="en-US"/>
        </a:p>
      </dgm:t>
    </dgm:pt>
    <dgm:pt modelId="{730E473D-020E-41B2-94C0-7E1464701A18}" type="pres">
      <dgm:prSet presAssocID="{27371F43-E8C9-4602-8124-6FD1F532465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CDEC028-93C1-4BA7-8831-07CBEAE627CE}" type="pres">
      <dgm:prSet presAssocID="{2F7C9E6A-A39C-46CB-83AF-44DF88C1EBAC}" presName="dummy" presStyleCnt="0"/>
      <dgm:spPr/>
    </dgm:pt>
    <dgm:pt modelId="{2AED685F-87E0-4EC6-BFB2-F09C7A13ECBF}" type="pres">
      <dgm:prSet presAssocID="{2F7C9E6A-A39C-46CB-83AF-44DF88C1EBAC}" presName="node" presStyleLbl="revTx" presStyleIdx="0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13399D2-C425-41A5-AB31-3F7563154A14}" type="pres">
      <dgm:prSet presAssocID="{4E28598C-03DC-42F4-8F33-FE57FD106994}" presName="sibTrans" presStyleLbl="node1" presStyleIdx="0" presStyleCnt="6"/>
      <dgm:spPr/>
      <dgm:t>
        <a:bodyPr/>
        <a:lstStyle/>
        <a:p>
          <a:pPr latinLnBrk="1"/>
          <a:endParaRPr lang="ko-KR" altLang="en-US"/>
        </a:p>
      </dgm:t>
    </dgm:pt>
    <dgm:pt modelId="{0EFB1D25-4F8C-45E4-B5C8-470D9D24748D}" type="pres">
      <dgm:prSet presAssocID="{B6582AB7-69CB-400D-A431-7509741B060B}" presName="dummy" presStyleCnt="0"/>
      <dgm:spPr/>
    </dgm:pt>
    <dgm:pt modelId="{A72298B3-A3FC-4BBA-BA2A-3FF3C8BE8CF3}" type="pres">
      <dgm:prSet presAssocID="{B6582AB7-69CB-400D-A431-7509741B060B}" presName="node" presStyleLbl="revTx" presStyleIdx="1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220F0AB-F88E-49BA-A634-27AC50B6BACC}" type="pres">
      <dgm:prSet presAssocID="{5B5E6388-3B0C-424D-B311-6B94072AAC7C}" presName="sibTrans" presStyleLbl="node1" presStyleIdx="1" presStyleCnt="6"/>
      <dgm:spPr/>
      <dgm:t>
        <a:bodyPr/>
        <a:lstStyle/>
        <a:p>
          <a:pPr latinLnBrk="1"/>
          <a:endParaRPr lang="ko-KR" altLang="en-US"/>
        </a:p>
      </dgm:t>
    </dgm:pt>
    <dgm:pt modelId="{C8910178-13D6-429A-9482-A8DC3B6644E1}" type="pres">
      <dgm:prSet presAssocID="{C98889CC-A17D-4CB7-BCBB-0811F398CED8}" presName="dummy" presStyleCnt="0"/>
      <dgm:spPr/>
    </dgm:pt>
    <dgm:pt modelId="{A2DA0F6B-4487-47D2-AB8A-CC9EF503F45D}" type="pres">
      <dgm:prSet presAssocID="{C98889CC-A17D-4CB7-BCBB-0811F398CED8}" presName="node" presStyleLbl="revTx" presStyleIdx="2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3A20DED-DBFA-4583-A76F-A2D33BECCCB7}" type="pres">
      <dgm:prSet presAssocID="{4D4A040F-0E78-4B64-B903-06B6F3F4C72F}" presName="sibTrans" presStyleLbl="node1" presStyleIdx="2" presStyleCnt="6"/>
      <dgm:spPr/>
      <dgm:t>
        <a:bodyPr/>
        <a:lstStyle/>
        <a:p>
          <a:pPr latinLnBrk="1"/>
          <a:endParaRPr lang="ko-KR" altLang="en-US"/>
        </a:p>
      </dgm:t>
    </dgm:pt>
    <dgm:pt modelId="{AE0BAB59-B7F5-44C2-9669-C7C16BDABD7A}" type="pres">
      <dgm:prSet presAssocID="{3CD0F800-F247-4D04-B0EA-929C903AAA9B}" presName="dummy" presStyleCnt="0"/>
      <dgm:spPr/>
    </dgm:pt>
    <dgm:pt modelId="{C4E752FD-43B8-4DBA-935D-B2AE3D6CFDBE}" type="pres">
      <dgm:prSet presAssocID="{3CD0F800-F247-4D04-B0EA-929C903AAA9B}" presName="node" presStyleLbl="revTx" presStyleIdx="3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68FC815-B0F7-4E8A-A960-F25750C38F4C}" type="pres">
      <dgm:prSet presAssocID="{59A986F7-BA71-4B54-A389-C01C9F9AAEE7}" presName="sibTrans" presStyleLbl="node1" presStyleIdx="3" presStyleCnt="6"/>
      <dgm:spPr/>
      <dgm:t>
        <a:bodyPr/>
        <a:lstStyle/>
        <a:p>
          <a:pPr latinLnBrk="1"/>
          <a:endParaRPr lang="ko-KR" altLang="en-US"/>
        </a:p>
      </dgm:t>
    </dgm:pt>
    <dgm:pt modelId="{BE3FA21D-4219-4950-A8CA-0F4A7B963EF4}" type="pres">
      <dgm:prSet presAssocID="{E3175EF8-A715-428A-935F-8AB4B52E4879}" presName="dummy" presStyleCnt="0"/>
      <dgm:spPr/>
    </dgm:pt>
    <dgm:pt modelId="{9CC9A71E-A51D-446A-B885-16AFEEC708EA}" type="pres">
      <dgm:prSet presAssocID="{E3175EF8-A715-428A-935F-8AB4B52E4879}" presName="node" presStyleLbl="revTx" presStyleIdx="4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ABF18FA-0242-4A50-A7E5-5AD910879A79}" type="pres">
      <dgm:prSet presAssocID="{989E97D2-801D-4D5A-AB2B-DF803AE58316}" presName="sibTrans" presStyleLbl="node1" presStyleIdx="4" presStyleCnt="6"/>
      <dgm:spPr/>
      <dgm:t>
        <a:bodyPr/>
        <a:lstStyle/>
        <a:p>
          <a:pPr latinLnBrk="1"/>
          <a:endParaRPr lang="ko-KR" altLang="en-US"/>
        </a:p>
      </dgm:t>
    </dgm:pt>
    <dgm:pt modelId="{ABA8C22D-20B3-4090-B0D5-442D77D00EF1}" type="pres">
      <dgm:prSet presAssocID="{F816EB97-B9D5-4090-95B7-D5C5AA43D293}" presName="dummy" presStyleCnt="0"/>
      <dgm:spPr/>
    </dgm:pt>
    <dgm:pt modelId="{81989A4E-6C97-4560-B403-A98C42C5F6B5}" type="pres">
      <dgm:prSet presAssocID="{F816EB97-B9D5-4090-95B7-D5C5AA43D293}" presName="node" presStyleLbl="revTx" presStyleIdx="5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5E11161-C86B-4888-9CA9-CA744769EA9E}" type="pres">
      <dgm:prSet presAssocID="{2BAE5D66-50F5-4F68-A0A7-08DEF2FFB1CD}" presName="sibTrans" presStyleLbl="node1" presStyleIdx="5" presStyleCnt="6"/>
      <dgm:spPr/>
      <dgm:t>
        <a:bodyPr/>
        <a:lstStyle/>
        <a:p>
          <a:pPr latinLnBrk="1"/>
          <a:endParaRPr lang="ko-KR" altLang="en-US"/>
        </a:p>
      </dgm:t>
    </dgm:pt>
  </dgm:ptLst>
  <dgm:cxnLst>
    <dgm:cxn modelId="{1A8A0FCB-58F3-4DF7-996F-0B052D1CB912}" srcId="{27371F43-E8C9-4602-8124-6FD1F5324655}" destId="{3CD0F800-F247-4D04-B0EA-929C903AAA9B}" srcOrd="3" destOrd="0" parTransId="{3A9240A5-4668-4B08-91EF-870AFAF5FA62}" sibTransId="{59A986F7-BA71-4B54-A389-C01C9F9AAEE7}"/>
    <dgm:cxn modelId="{F5A9C3C0-E894-4FD1-A0F9-F81A74D34A59}" type="presOf" srcId="{2BAE5D66-50F5-4F68-A0A7-08DEF2FFB1CD}" destId="{E5E11161-C86B-4888-9CA9-CA744769EA9E}" srcOrd="0" destOrd="0" presId="urn:microsoft.com/office/officeart/2005/8/layout/cycle1"/>
    <dgm:cxn modelId="{D87FFB13-6166-4D1B-8B0B-3158D4635840}" type="presOf" srcId="{B6582AB7-69CB-400D-A431-7509741B060B}" destId="{A72298B3-A3FC-4BBA-BA2A-3FF3C8BE8CF3}" srcOrd="0" destOrd="0" presId="urn:microsoft.com/office/officeart/2005/8/layout/cycle1"/>
    <dgm:cxn modelId="{7448D20A-EC7F-4645-986D-B0F5D65A6CD7}" type="presOf" srcId="{4E28598C-03DC-42F4-8F33-FE57FD106994}" destId="{F13399D2-C425-41A5-AB31-3F7563154A14}" srcOrd="0" destOrd="0" presId="urn:microsoft.com/office/officeart/2005/8/layout/cycle1"/>
    <dgm:cxn modelId="{5FB7DD96-5684-4887-A15B-4502196815D7}" type="presOf" srcId="{989E97D2-801D-4D5A-AB2B-DF803AE58316}" destId="{3ABF18FA-0242-4A50-A7E5-5AD910879A79}" srcOrd="0" destOrd="0" presId="urn:microsoft.com/office/officeart/2005/8/layout/cycle1"/>
    <dgm:cxn modelId="{55D8E7D1-02E7-4E66-88E5-04FA727A5923}" type="presOf" srcId="{E3175EF8-A715-428A-935F-8AB4B52E4879}" destId="{9CC9A71E-A51D-446A-B885-16AFEEC708EA}" srcOrd="0" destOrd="0" presId="urn:microsoft.com/office/officeart/2005/8/layout/cycle1"/>
    <dgm:cxn modelId="{3EEAC7F2-426C-4476-A2EE-D678EC4187BF}" type="presOf" srcId="{2F7C9E6A-A39C-46CB-83AF-44DF88C1EBAC}" destId="{2AED685F-87E0-4EC6-BFB2-F09C7A13ECBF}" srcOrd="0" destOrd="0" presId="urn:microsoft.com/office/officeart/2005/8/layout/cycle1"/>
    <dgm:cxn modelId="{305F5B98-75B1-40A3-91C4-040B1FC88FAD}" srcId="{27371F43-E8C9-4602-8124-6FD1F5324655}" destId="{F816EB97-B9D5-4090-95B7-D5C5AA43D293}" srcOrd="5" destOrd="0" parTransId="{E18A64B5-1F40-44E8-B188-8C8B145CA1C8}" sibTransId="{2BAE5D66-50F5-4F68-A0A7-08DEF2FFB1CD}"/>
    <dgm:cxn modelId="{6DB5A1A3-A11B-46E9-90D8-DCBFEFC10942}" srcId="{27371F43-E8C9-4602-8124-6FD1F5324655}" destId="{2F7C9E6A-A39C-46CB-83AF-44DF88C1EBAC}" srcOrd="0" destOrd="0" parTransId="{13E2099D-3771-4FE6-AF28-4842ED4035D7}" sibTransId="{4E28598C-03DC-42F4-8F33-FE57FD106994}"/>
    <dgm:cxn modelId="{4F8CA514-705D-4FA5-9B06-8BC27EDCA748}" type="presOf" srcId="{4D4A040F-0E78-4B64-B903-06B6F3F4C72F}" destId="{03A20DED-DBFA-4583-A76F-A2D33BECCCB7}" srcOrd="0" destOrd="0" presId="urn:microsoft.com/office/officeart/2005/8/layout/cycle1"/>
    <dgm:cxn modelId="{32DF72EE-7CBA-40CD-966E-B253958FAFB3}" type="presOf" srcId="{C98889CC-A17D-4CB7-BCBB-0811F398CED8}" destId="{A2DA0F6B-4487-47D2-AB8A-CC9EF503F45D}" srcOrd="0" destOrd="0" presId="urn:microsoft.com/office/officeart/2005/8/layout/cycle1"/>
    <dgm:cxn modelId="{6D82C277-85CE-4FDE-9FFF-B8E31CCED349}" srcId="{27371F43-E8C9-4602-8124-6FD1F5324655}" destId="{E3175EF8-A715-428A-935F-8AB4B52E4879}" srcOrd="4" destOrd="0" parTransId="{CE6604F4-7B24-4F43-A995-640DF91FE1D0}" sibTransId="{989E97D2-801D-4D5A-AB2B-DF803AE58316}"/>
    <dgm:cxn modelId="{0B5FDCFA-6147-44E8-B38B-1521A9C8679C}" type="presOf" srcId="{27371F43-E8C9-4602-8124-6FD1F5324655}" destId="{730E473D-020E-41B2-94C0-7E1464701A18}" srcOrd="0" destOrd="0" presId="urn:microsoft.com/office/officeart/2005/8/layout/cycle1"/>
    <dgm:cxn modelId="{2E761B3C-A6A3-4E20-A800-6EB9A088D843}" srcId="{27371F43-E8C9-4602-8124-6FD1F5324655}" destId="{C98889CC-A17D-4CB7-BCBB-0811F398CED8}" srcOrd="2" destOrd="0" parTransId="{6BEF9CCC-8386-4AE8-B727-3FA021D212FC}" sibTransId="{4D4A040F-0E78-4B64-B903-06B6F3F4C72F}"/>
    <dgm:cxn modelId="{DA5E1970-E187-43B2-80B5-4424666BB3CC}" srcId="{27371F43-E8C9-4602-8124-6FD1F5324655}" destId="{B6582AB7-69CB-400D-A431-7509741B060B}" srcOrd="1" destOrd="0" parTransId="{F27B57EF-9E8F-47A0-BA2F-B3EBF8D59699}" sibTransId="{5B5E6388-3B0C-424D-B311-6B94072AAC7C}"/>
    <dgm:cxn modelId="{C3016A16-1FE1-4BC9-B773-787B0677581C}" type="presOf" srcId="{59A986F7-BA71-4B54-A389-C01C9F9AAEE7}" destId="{668FC815-B0F7-4E8A-A960-F25750C38F4C}" srcOrd="0" destOrd="0" presId="urn:microsoft.com/office/officeart/2005/8/layout/cycle1"/>
    <dgm:cxn modelId="{40F5F72D-113C-469B-B8B8-DAE8ACC2355D}" type="presOf" srcId="{3CD0F800-F247-4D04-B0EA-929C903AAA9B}" destId="{C4E752FD-43B8-4DBA-935D-B2AE3D6CFDBE}" srcOrd="0" destOrd="0" presId="urn:microsoft.com/office/officeart/2005/8/layout/cycle1"/>
    <dgm:cxn modelId="{522828D3-4E4C-46A1-816E-9E671A19C21E}" type="presOf" srcId="{5B5E6388-3B0C-424D-B311-6B94072AAC7C}" destId="{1220F0AB-F88E-49BA-A634-27AC50B6BACC}" srcOrd="0" destOrd="0" presId="urn:microsoft.com/office/officeart/2005/8/layout/cycle1"/>
    <dgm:cxn modelId="{44156867-4DBD-4D25-883D-81729842735C}" type="presOf" srcId="{F816EB97-B9D5-4090-95B7-D5C5AA43D293}" destId="{81989A4E-6C97-4560-B403-A98C42C5F6B5}" srcOrd="0" destOrd="0" presId="urn:microsoft.com/office/officeart/2005/8/layout/cycle1"/>
    <dgm:cxn modelId="{18EB67C9-A1EA-403A-B391-B4F538E2EF27}" type="presParOf" srcId="{730E473D-020E-41B2-94C0-7E1464701A18}" destId="{5CDEC028-93C1-4BA7-8831-07CBEAE627CE}" srcOrd="0" destOrd="0" presId="urn:microsoft.com/office/officeart/2005/8/layout/cycle1"/>
    <dgm:cxn modelId="{A45EA90D-711D-4187-BE3E-84E3AD235C33}" type="presParOf" srcId="{730E473D-020E-41B2-94C0-7E1464701A18}" destId="{2AED685F-87E0-4EC6-BFB2-F09C7A13ECBF}" srcOrd="1" destOrd="0" presId="urn:microsoft.com/office/officeart/2005/8/layout/cycle1"/>
    <dgm:cxn modelId="{630221DC-CB23-41DA-85E7-05E252657212}" type="presParOf" srcId="{730E473D-020E-41B2-94C0-7E1464701A18}" destId="{F13399D2-C425-41A5-AB31-3F7563154A14}" srcOrd="2" destOrd="0" presId="urn:microsoft.com/office/officeart/2005/8/layout/cycle1"/>
    <dgm:cxn modelId="{71A756C6-1BCD-450C-B442-BFEEC90EF8CC}" type="presParOf" srcId="{730E473D-020E-41B2-94C0-7E1464701A18}" destId="{0EFB1D25-4F8C-45E4-B5C8-470D9D24748D}" srcOrd="3" destOrd="0" presId="urn:microsoft.com/office/officeart/2005/8/layout/cycle1"/>
    <dgm:cxn modelId="{FD13AAB4-0CF1-4E10-8AA6-FFED067FFDA4}" type="presParOf" srcId="{730E473D-020E-41B2-94C0-7E1464701A18}" destId="{A72298B3-A3FC-4BBA-BA2A-3FF3C8BE8CF3}" srcOrd="4" destOrd="0" presId="urn:microsoft.com/office/officeart/2005/8/layout/cycle1"/>
    <dgm:cxn modelId="{51A08721-CDBD-4E3F-BAAB-D82A737844A9}" type="presParOf" srcId="{730E473D-020E-41B2-94C0-7E1464701A18}" destId="{1220F0AB-F88E-49BA-A634-27AC50B6BACC}" srcOrd="5" destOrd="0" presId="urn:microsoft.com/office/officeart/2005/8/layout/cycle1"/>
    <dgm:cxn modelId="{7553F317-6ACC-406A-A08D-FDCD84FA314E}" type="presParOf" srcId="{730E473D-020E-41B2-94C0-7E1464701A18}" destId="{C8910178-13D6-429A-9482-A8DC3B6644E1}" srcOrd="6" destOrd="0" presId="urn:microsoft.com/office/officeart/2005/8/layout/cycle1"/>
    <dgm:cxn modelId="{5060B19F-3034-4C8D-8084-69963540C31E}" type="presParOf" srcId="{730E473D-020E-41B2-94C0-7E1464701A18}" destId="{A2DA0F6B-4487-47D2-AB8A-CC9EF503F45D}" srcOrd="7" destOrd="0" presId="urn:microsoft.com/office/officeart/2005/8/layout/cycle1"/>
    <dgm:cxn modelId="{9144D7E9-5EE1-40BC-BA38-971EFB7812DB}" type="presParOf" srcId="{730E473D-020E-41B2-94C0-7E1464701A18}" destId="{03A20DED-DBFA-4583-A76F-A2D33BECCCB7}" srcOrd="8" destOrd="0" presId="urn:microsoft.com/office/officeart/2005/8/layout/cycle1"/>
    <dgm:cxn modelId="{DD1679AB-2105-4384-8708-A1D29664BE9E}" type="presParOf" srcId="{730E473D-020E-41B2-94C0-7E1464701A18}" destId="{AE0BAB59-B7F5-44C2-9669-C7C16BDABD7A}" srcOrd="9" destOrd="0" presId="urn:microsoft.com/office/officeart/2005/8/layout/cycle1"/>
    <dgm:cxn modelId="{027C7780-A0DF-400E-88EF-CF9F1A585C6D}" type="presParOf" srcId="{730E473D-020E-41B2-94C0-7E1464701A18}" destId="{C4E752FD-43B8-4DBA-935D-B2AE3D6CFDBE}" srcOrd="10" destOrd="0" presId="urn:microsoft.com/office/officeart/2005/8/layout/cycle1"/>
    <dgm:cxn modelId="{C6DE5A1B-B551-44AE-A912-69BEA83495E4}" type="presParOf" srcId="{730E473D-020E-41B2-94C0-7E1464701A18}" destId="{668FC815-B0F7-4E8A-A960-F25750C38F4C}" srcOrd="11" destOrd="0" presId="urn:microsoft.com/office/officeart/2005/8/layout/cycle1"/>
    <dgm:cxn modelId="{ED854A6C-AF35-4F68-A951-118233AAC846}" type="presParOf" srcId="{730E473D-020E-41B2-94C0-7E1464701A18}" destId="{BE3FA21D-4219-4950-A8CA-0F4A7B963EF4}" srcOrd="12" destOrd="0" presId="urn:microsoft.com/office/officeart/2005/8/layout/cycle1"/>
    <dgm:cxn modelId="{25B43B08-BD2A-4714-822B-36FD9624D9B0}" type="presParOf" srcId="{730E473D-020E-41B2-94C0-7E1464701A18}" destId="{9CC9A71E-A51D-446A-B885-16AFEEC708EA}" srcOrd="13" destOrd="0" presId="urn:microsoft.com/office/officeart/2005/8/layout/cycle1"/>
    <dgm:cxn modelId="{84BD97D8-A66B-48D6-8457-B5448E054F80}" type="presParOf" srcId="{730E473D-020E-41B2-94C0-7E1464701A18}" destId="{3ABF18FA-0242-4A50-A7E5-5AD910879A79}" srcOrd="14" destOrd="0" presId="urn:microsoft.com/office/officeart/2005/8/layout/cycle1"/>
    <dgm:cxn modelId="{AB5CF202-2444-4AA4-89B3-B5F8A5E4FF84}" type="presParOf" srcId="{730E473D-020E-41B2-94C0-7E1464701A18}" destId="{ABA8C22D-20B3-4090-B0D5-442D77D00EF1}" srcOrd="15" destOrd="0" presId="urn:microsoft.com/office/officeart/2005/8/layout/cycle1"/>
    <dgm:cxn modelId="{22D7FE27-D349-4D94-8034-843760DE9EEA}" type="presParOf" srcId="{730E473D-020E-41B2-94C0-7E1464701A18}" destId="{81989A4E-6C97-4560-B403-A98C42C5F6B5}" srcOrd="16" destOrd="0" presId="urn:microsoft.com/office/officeart/2005/8/layout/cycle1"/>
    <dgm:cxn modelId="{2C2EAD8C-B421-4B76-9C51-183316914DE3}" type="presParOf" srcId="{730E473D-020E-41B2-94C0-7E1464701A18}" destId="{E5E11161-C86B-4888-9CA9-CA744769EA9E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D685F-87E0-4EC6-BFB2-F09C7A13ECBF}">
      <dsp:nvSpPr>
        <dsp:cNvPr id="0" name=""/>
        <dsp:cNvSpPr/>
      </dsp:nvSpPr>
      <dsp:spPr>
        <a:xfrm>
          <a:off x="3324903" y="10920"/>
          <a:ext cx="831147" cy="831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kern="1200" dirty="0" smtClean="0"/>
            <a:t>모델링 </a:t>
          </a:r>
          <a:r>
            <a:rPr lang="en-US" altLang="ko-KR" sz="1300" kern="1200" dirty="0" smtClean="0"/>
            <a:t>&amp; </a:t>
          </a:r>
          <a:r>
            <a:rPr lang="ko-KR" altLang="en-US" sz="1300" kern="1200" dirty="0" smtClean="0"/>
            <a:t>개발</a:t>
          </a:r>
          <a:endParaRPr lang="ko-KR" altLang="en-US" sz="1300" kern="1200" dirty="0"/>
        </a:p>
      </dsp:txBody>
      <dsp:txXfrm>
        <a:off x="3324903" y="10920"/>
        <a:ext cx="831147" cy="831147"/>
      </dsp:txXfrm>
    </dsp:sp>
    <dsp:sp modelId="{F13399D2-C425-41A5-AB31-3F7563154A14}">
      <dsp:nvSpPr>
        <dsp:cNvPr id="0" name=""/>
        <dsp:cNvSpPr/>
      </dsp:nvSpPr>
      <dsp:spPr>
        <a:xfrm>
          <a:off x="784080" y="2541"/>
          <a:ext cx="4058916" cy="4058916"/>
        </a:xfrm>
        <a:prstGeom prst="circularArrow">
          <a:avLst>
            <a:gd name="adj1" fmla="val 3993"/>
            <a:gd name="adj2" fmla="val 250507"/>
            <a:gd name="adj3" fmla="val 20572267"/>
            <a:gd name="adj4" fmla="val 18983964"/>
            <a:gd name="adj5" fmla="val 46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2298B3-A3FC-4BBA-BA2A-3FF3C8BE8CF3}">
      <dsp:nvSpPr>
        <dsp:cNvPr id="0" name=""/>
        <dsp:cNvSpPr/>
      </dsp:nvSpPr>
      <dsp:spPr>
        <a:xfrm>
          <a:off x="4251842" y="1616426"/>
          <a:ext cx="831147" cy="831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kern="1200" dirty="0" err="1" smtClean="0"/>
            <a:t>클라우드테스트</a:t>
          </a:r>
          <a:endParaRPr lang="ko-KR" altLang="en-US" sz="1300" kern="1200" dirty="0"/>
        </a:p>
      </dsp:txBody>
      <dsp:txXfrm>
        <a:off x="4251842" y="1616426"/>
        <a:ext cx="831147" cy="831147"/>
      </dsp:txXfrm>
    </dsp:sp>
    <dsp:sp modelId="{1220F0AB-F88E-49BA-A634-27AC50B6BACC}">
      <dsp:nvSpPr>
        <dsp:cNvPr id="0" name=""/>
        <dsp:cNvSpPr/>
      </dsp:nvSpPr>
      <dsp:spPr>
        <a:xfrm>
          <a:off x="784080" y="2541"/>
          <a:ext cx="4058916" cy="4058916"/>
        </a:xfrm>
        <a:prstGeom prst="circularArrow">
          <a:avLst>
            <a:gd name="adj1" fmla="val 3993"/>
            <a:gd name="adj2" fmla="val 250507"/>
            <a:gd name="adj3" fmla="val 2365529"/>
            <a:gd name="adj4" fmla="val 777226"/>
            <a:gd name="adj5" fmla="val 46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DA0F6B-4487-47D2-AB8A-CC9EF503F45D}">
      <dsp:nvSpPr>
        <dsp:cNvPr id="0" name=""/>
        <dsp:cNvSpPr/>
      </dsp:nvSpPr>
      <dsp:spPr>
        <a:xfrm>
          <a:off x="3324903" y="3221931"/>
          <a:ext cx="831147" cy="831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300" kern="1200" dirty="0" smtClean="0"/>
            <a:t>(</a:t>
          </a:r>
          <a:r>
            <a:rPr lang="ko-KR" altLang="en-US" sz="1300" kern="1200" dirty="0" smtClean="0"/>
            <a:t>이미지</a:t>
          </a:r>
          <a:r>
            <a:rPr lang="en-US" altLang="ko-KR" sz="1300" kern="1200" dirty="0" smtClean="0"/>
            <a:t>)</a:t>
          </a:r>
          <a:br>
            <a:rPr lang="en-US" altLang="ko-KR" sz="1300" kern="1200" dirty="0" smtClean="0"/>
          </a:br>
          <a:r>
            <a:rPr lang="ko-KR" altLang="en-US" sz="1300" kern="1200" dirty="0" err="1" smtClean="0"/>
            <a:t>빌드</a:t>
          </a:r>
          <a:endParaRPr lang="ko-KR" altLang="en-US" sz="1300" kern="1200" dirty="0"/>
        </a:p>
      </dsp:txBody>
      <dsp:txXfrm>
        <a:off x="3324903" y="3221931"/>
        <a:ext cx="831147" cy="831147"/>
      </dsp:txXfrm>
    </dsp:sp>
    <dsp:sp modelId="{03A20DED-DBFA-4583-A76F-A2D33BECCCB7}">
      <dsp:nvSpPr>
        <dsp:cNvPr id="0" name=""/>
        <dsp:cNvSpPr/>
      </dsp:nvSpPr>
      <dsp:spPr>
        <a:xfrm>
          <a:off x="784080" y="2541"/>
          <a:ext cx="4058916" cy="4058916"/>
        </a:xfrm>
        <a:prstGeom prst="circularArrow">
          <a:avLst>
            <a:gd name="adj1" fmla="val 3993"/>
            <a:gd name="adj2" fmla="val 250507"/>
            <a:gd name="adj3" fmla="val 6110201"/>
            <a:gd name="adj4" fmla="val 4439292"/>
            <a:gd name="adj5" fmla="val 46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E752FD-43B8-4DBA-935D-B2AE3D6CFDBE}">
      <dsp:nvSpPr>
        <dsp:cNvPr id="0" name=""/>
        <dsp:cNvSpPr/>
      </dsp:nvSpPr>
      <dsp:spPr>
        <a:xfrm>
          <a:off x="1471025" y="3221931"/>
          <a:ext cx="831147" cy="831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kern="1200" dirty="0" smtClean="0"/>
            <a:t>게시</a:t>
          </a:r>
          <a:endParaRPr lang="ko-KR" altLang="en-US" sz="1300" kern="1200" dirty="0"/>
        </a:p>
      </dsp:txBody>
      <dsp:txXfrm>
        <a:off x="1471025" y="3221931"/>
        <a:ext cx="831147" cy="831147"/>
      </dsp:txXfrm>
    </dsp:sp>
    <dsp:sp modelId="{668FC815-B0F7-4E8A-A960-F25750C38F4C}">
      <dsp:nvSpPr>
        <dsp:cNvPr id="0" name=""/>
        <dsp:cNvSpPr/>
      </dsp:nvSpPr>
      <dsp:spPr>
        <a:xfrm>
          <a:off x="784080" y="2541"/>
          <a:ext cx="4058916" cy="4058916"/>
        </a:xfrm>
        <a:prstGeom prst="circularArrow">
          <a:avLst>
            <a:gd name="adj1" fmla="val 3993"/>
            <a:gd name="adj2" fmla="val 250507"/>
            <a:gd name="adj3" fmla="val 9772267"/>
            <a:gd name="adj4" fmla="val 8183964"/>
            <a:gd name="adj5" fmla="val 46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C9A71E-A51D-446A-B885-16AFEEC708EA}">
      <dsp:nvSpPr>
        <dsp:cNvPr id="0" name=""/>
        <dsp:cNvSpPr/>
      </dsp:nvSpPr>
      <dsp:spPr>
        <a:xfrm>
          <a:off x="544086" y="1616426"/>
          <a:ext cx="831147" cy="831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kern="1200" dirty="0" smtClean="0"/>
            <a:t>취득 </a:t>
          </a:r>
          <a:r>
            <a:rPr lang="en-US" altLang="ko-KR" sz="1300" kern="1200" dirty="0" smtClean="0"/>
            <a:t>&amp; </a:t>
          </a:r>
          <a:br>
            <a:rPr lang="en-US" altLang="ko-KR" sz="1300" kern="1200" dirty="0" smtClean="0"/>
          </a:br>
          <a:r>
            <a:rPr lang="ko-KR" altLang="en-US" sz="1300" kern="1200" dirty="0" err="1" smtClean="0"/>
            <a:t>커스터마이징</a:t>
          </a:r>
          <a:endParaRPr lang="ko-KR" altLang="en-US" sz="1300" kern="1200" dirty="0"/>
        </a:p>
      </dsp:txBody>
      <dsp:txXfrm>
        <a:off x="544086" y="1616426"/>
        <a:ext cx="831147" cy="831147"/>
      </dsp:txXfrm>
    </dsp:sp>
    <dsp:sp modelId="{3ABF18FA-0242-4A50-A7E5-5AD910879A79}">
      <dsp:nvSpPr>
        <dsp:cNvPr id="0" name=""/>
        <dsp:cNvSpPr/>
      </dsp:nvSpPr>
      <dsp:spPr>
        <a:xfrm>
          <a:off x="784080" y="2541"/>
          <a:ext cx="4058916" cy="4058916"/>
        </a:xfrm>
        <a:prstGeom prst="circularArrow">
          <a:avLst>
            <a:gd name="adj1" fmla="val 3993"/>
            <a:gd name="adj2" fmla="val 250507"/>
            <a:gd name="adj3" fmla="val 13165529"/>
            <a:gd name="adj4" fmla="val 11577226"/>
            <a:gd name="adj5" fmla="val 46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989A4E-6C97-4560-B403-A98C42C5F6B5}">
      <dsp:nvSpPr>
        <dsp:cNvPr id="0" name=""/>
        <dsp:cNvSpPr/>
      </dsp:nvSpPr>
      <dsp:spPr>
        <a:xfrm>
          <a:off x="1471025" y="10920"/>
          <a:ext cx="831147" cy="831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kern="1200" dirty="0" smtClean="0"/>
            <a:t>피드백</a:t>
          </a:r>
          <a:endParaRPr lang="ko-KR" altLang="en-US" sz="1300" kern="1200" dirty="0"/>
        </a:p>
      </dsp:txBody>
      <dsp:txXfrm>
        <a:off x="1471025" y="10920"/>
        <a:ext cx="831147" cy="831147"/>
      </dsp:txXfrm>
    </dsp:sp>
    <dsp:sp modelId="{E5E11161-C86B-4888-9CA9-CA744769EA9E}">
      <dsp:nvSpPr>
        <dsp:cNvPr id="0" name=""/>
        <dsp:cNvSpPr/>
      </dsp:nvSpPr>
      <dsp:spPr>
        <a:xfrm>
          <a:off x="784080" y="2541"/>
          <a:ext cx="4058916" cy="4058916"/>
        </a:xfrm>
        <a:prstGeom prst="circularArrow">
          <a:avLst>
            <a:gd name="adj1" fmla="val 3993"/>
            <a:gd name="adj2" fmla="val 250507"/>
            <a:gd name="adj3" fmla="val 16910201"/>
            <a:gd name="adj4" fmla="val 15239292"/>
            <a:gd name="adj5" fmla="val 46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B12138-48A3-41F6-A489-92813DC2BCE8}" type="datetimeFigureOut">
              <a:rPr lang="ko-KR" altLang="en-US" smtClean="0"/>
              <a:t>2014-04-24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85092-860E-4282-82A8-4A4BA1D819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3080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네트라는 앞써 말씀드린 </a:t>
            </a:r>
            <a:r>
              <a:rPr lang="en-US" altLang="ko-KR" dirty="0" smtClean="0"/>
              <a:t>3</a:t>
            </a:r>
            <a:r>
              <a:rPr lang="ko-KR" altLang="en-US" dirty="0" smtClean="0"/>
              <a:t>가지 이슈를 해결하기 위한 오픈소스 프로젝트입니다</a:t>
            </a:r>
            <a:r>
              <a:rPr lang="en-US" altLang="ko-KR" dirty="0" smtClean="0"/>
              <a:t>.</a:t>
            </a:r>
            <a:endParaRPr lang="en-US" dirty="0" smtClean="0"/>
          </a:p>
          <a:p>
            <a:r>
              <a:rPr lang="ko-KR" altLang="en-US" dirty="0" smtClean="0"/>
              <a:t>클라우드 환경에서 필요한 컴퓨팅 리소스를 자동으로 생성하고 </a:t>
            </a:r>
            <a:r>
              <a:rPr lang="en-US" altLang="ko-KR" dirty="0" smtClean="0"/>
              <a:t>vendor lock-in</a:t>
            </a:r>
            <a:r>
              <a:rPr lang="ko-KR" altLang="en-US" dirty="0" smtClean="0"/>
              <a:t>을 해결해 줄 수 있습니다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err="1" smtClean="0"/>
              <a:t>Netra</a:t>
            </a:r>
            <a:r>
              <a:rPr lang="ko-KR" altLang="en-US" dirty="0" smtClean="0"/>
              <a:t>는 시간과 노력</a:t>
            </a:r>
            <a:r>
              <a:rPr lang="en-US" altLang="ko-KR" dirty="0" smtClean="0"/>
              <a:t>,</a:t>
            </a:r>
            <a:r>
              <a:rPr lang="ko-KR" altLang="en-US" dirty="0" smtClean="0"/>
              <a:t> 그리고 비용을 최소화할 수 있습니다</a:t>
            </a:r>
            <a:r>
              <a:rPr lang="en-US" altLang="ko-KR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C909D-0D29-DB40-B7D2-67AFC96DEE4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93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u="sng" dirty="0" err="1" smtClean="0">
                <a:solidFill>
                  <a:srgbClr val="800000"/>
                </a:solidFill>
                <a:latin typeface="나눔바른고딕 Bold" charset="0"/>
                <a:ea typeface="나눔바른고딕 Bold" charset="0"/>
                <a:cs typeface="나눔바른고딕 Bold" charset="0"/>
              </a:rPr>
              <a:t>Netra</a:t>
            </a:r>
            <a:r>
              <a:rPr lang="ko-KR" altLang="en-US" b="1" u="sng" dirty="0" smtClean="0">
                <a:solidFill>
                  <a:srgbClr val="800000"/>
                </a:solidFill>
                <a:latin typeface="나눔바른고딕 Bold" charset="0"/>
                <a:ea typeface="나눔바른고딕 Bold" charset="0"/>
                <a:cs typeface="나눔바른고딕 Bold" charset="0"/>
              </a:rPr>
              <a:t>는 </a:t>
            </a:r>
            <a:r>
              <a:rPr lang="en-US" b="1" u="sng" dirty="0" smtClean="0">
                <a:solidFill>
                  <a:srgbClr val="800000"/>
                </a:solidFill>
                <a:latin typeface="나눔바른고딕 Bold" charset="0"/>
                <a:ea typeface="나눔바른고딕 Bold" charset="0"/>
                <a:cs typeface="나눔바른고딕 Bold" charset="0"/>
              </a:rPr>
              <a:t>DSL Template</a:t>
            </a:r>
            <a:r>
              <a:rPr lang="ko-KR" altLang="en-US" b="1" u="sng" dirty="0" smtClean="0">
                <a:solidFill>
                  <a:srgbClr val="800000"/>
                </a:solidFill>
                <a:latin typeface="나눔바른고딕 Bold" charset="0"/>
                <a:ea typeface="나눔바른고딕 Bold" charset="0"/>
                <a:cs typeface="나눔바른고딕 Bold" charset="0"/>
              </a:rPr>
              <a:t>를 이용해 </a:t>
            </a:r>
            <a:r>
              <a:rPr lang="en-US" b="1" u="sng" dirty="0" smtClean="0">
                <a:solidFill>
                  <a:srgbClr val="800000"/>
                </a:solidFill>
                <a:latin typeface="나눔바른고딕 Bold" charset="0"/>
                <a:ea typeface="나눔바른고딕 Bold" charset="0"/>
                <a:cs typeface="나눔바른고딕 Bold" charset="0"/>
              </a:rPr>
              <a:t>Full Software Stack</a:t>
            </a:r>
            <a:r>
              <a:rPr lang="ko-KR" altLang="en-US" b="1" u="sng" dirty="0" smtClean="0">
                <a:solidFill>
                  <a:srgbClr val="800000"/>
                </a:solidFill>
                <a:latin typeface="나눔바른고딕 Bold" charset="0"/>
                <a:ea typeface="나눔바른고딕 Bold" charset="0"/>
                <a:cs typeface="나눔바른고딕 Bold" charset="0"/>
              </a:rPr>
              <a:t>을 프로비져닝할 수 있는 오픈소스 프로젝트</a:t>
            </a:r>
            <a:r>
              <a:rPr lang="en-US" altLang="ja-JP" b="1" u="sng" dirty="0" smtClean="0">
                <a:solidFill>
                  <a:srgbClr val="800000"/>
                </a:solidFill>
                <a:latin typeface="나눔바른고딕 Bold" charset="0"/>
                <a:ea typeface="나눔바른고딕 Bold" charset="0"/>
                <a:cs typeface="나눔바른고딕 Bold" charset="0"/>
              </a:rPr>
              <a:t> </a:t>
            </a:r>
            <a:r>
              <a:rPr lang="ko-KR" altLang="en-US" b="1" u="sng" dirty="0" smtClean="0">
                <a:solidFill>
                  <a:srgbClr val="800000"/>
                </a:solidFill>
                <a:latin typeface="나눔바른고딕 Bold" charset="0"/>
                <a:ea typeface="나눔바른고딕 Bold" charset="0"/>
                <a:cs typeface="나눔바른고딕 Bold" charset="0"/>
              </a:rPr>
              <a:t>입니다</a:t>
            </a:r>
            <a:r>
              <a:rPr lang="en-US" altLang="ko-KR" b="1" u="sng" dirty="0" smtClean="0">
                <a:solidFill>
                  <a:srgbClr val="800000"/>
                </a:solidFill>
                <a:latin typeface="나눔바른고딕 Bold" charset="0"/>
                <a:ea typeface="나눔바른고딕 Bold" charset="0"/>
                <a:cs typeface="나눔바른고딕 Bold" charset="0"/>
              </a:rPr>
              <a:t>.</a:t>
            </a:r>
            <a:endParaRPr lang="en-US" b="1" u="sng" dirty="0" smtClean="0">
              <a:solidFill>
                <a:srgbClr val="800000"/>
              </a:solidFill>
              <a:latin typeface="나눔바른고딕 Bold" charset="0"/>
              <a:ea typeface="나눔바른고딕 Bold" charset="0"/>
              <a:cs typeface="나눔바른고딕 Bold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나눔바른고딕 Bold" charset="0"/>
              <a:ea typeface="나눔바른고딕 Bold" charset="0"/>
              <a:cs typeface="나눔바른고딕 Bold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나눔바른고딕 Bold" charset="0"/>
                <a:ea typeface="나눔바른고딕 Bold" charset="0"/>
                <a:cs typeface="나눔바른고딕 Bold" charset="0"/>
              </a:rPr>
              <a:t>Ruby</a:t>
            </a:r>
            <a:r>
              <a:rPr lang="ko-KR" altLang="en-US" dirty="0" smtClean="0">
                <a:latin typeface="나눔바른고딕 Bold" charset="0"/>
                <a:ea typeface="나눔바른고딕 Bold" charset="0"/>
                <a:cs typeface="나눔바른고딕 Bold" charset="0"/>
              </a:rPr>
              <a:t>를 이용해 개발하며 지원하는 </a:t>
            </a:r>
            <a:r>
              <a:rPr lang="en-US" dirty="0" smtClean="0">
                <a:latin typeface="나눔바른고딕 Bold" charset="0"/>
                <a:ea typeface="나눔바른고딕 Bold" charset="0"/>
                <a:cs typeface="나눔바른고딕 Bold" charset="0"/>
              </a:rPr>
              <a:t>OS</a:t>
            </a:r>
            <a:r>
              <a:rPr lang="ko-KR" altLang="en-US" dirty="0" smtClean="0">
                <a:latin typeface="나눔바른고딕 Bold" charset="0"/>
                <a:ea typeface="나눔바른고딕 Bold" charset="0"/>
                <a:cs typeface="나눔바른고딕 Bold" charset="0"/>
              </a:rPr>
              <a:t>는 </a:t>
            </a:r>
            <a:r>
              <a:rPr lang="en-US" dirty="0" smtClean="0">
                <a:latin typeface="나눔바른고딕 Bold" charset="0"/>
                <a:ea typeface="나눔바른고딕 Bold" charset="0"/>
                <a:cs typeface="나눔바른고딕 Bold" charset="0"/>
              </a:rPr>
              <a:t>Linux, Unix, Windows, OSX</a:t>
            </a:r>
            <a:r>
              <a:rPr lang="ko-KR" altLang="en-US" dirty="0" smtClean="0">
                <a:latin typeface="나눔바른고딕 Bold" charset="0"/>
                <a:ea typeface="나눔바른고딕 Bold" charset="0"/>
                <a:cs typeface="나눔바른고딕 Bold" charset="0"/>
              </a:rPr>
              <a:t>등이다</a:t>
            </a:r>
            <a:r>
              <a:rPr lang="en-US" altLang="ja-JP" dirty="0" smtClean="0">
                <a:latin typeface="나눔바른고딕 Bold" charset="0"/>
                <a:ea typeface="나눔바른고딕 Bold" charset="0"/>
                <a:cs typeface="나눔바른고딕 Bold" charset="0"/>
              </a:rPr>
              <a:t>. </a:t>
            </a:r>
            <a:r>
              <a:rPr lang="en-US" altLang="ja-JP" dirty="0" err="1" smtClean="0">
                <a:latin typeface="나눔바른고딕 Bold" charset="0"/>
                <a:ea typeface="나눔바른고딕 Bold" charset="0"/>
                <a:cs typeface="나눔바른고딕 Bold" charset="0"/>
              </a:rPr>
              <a:t>Netra</a:t>
            </a:r>
            <a:r>
              <a:rPr lang="ko-KR" altLang="en-US" dirty="0" smtClean="0">
                <a:latin typeface="나눔바른고딕 Bold" charset="0"/>
                <a:ea typeface="나눔바른고딕 Bold" charset="0"/>
                <a:cs typeface="나눔바른고딕 Bold" charset="0"/>
              </a:rPr>
              <a:t>는 </a:t>
            </a:r>
            <a:r>
              <a:rPr lang="en-US" altLang="ja-JP" dirty="0" smtClean="0">
                <a:latin typeface="나눔바른고딕 Bold" charset="0"/>
                <a:ea typeface="나눔바른고딕 Bold" charset="0"/>
                <a:cs typeface="나눔바른고딕 Bold" charset="0"/>
              </a:rPr>
              <a:t>API</a:t>
            </a:r>
            <a:r>
              <a:rPr lang="ko-KR" altLang="en-US" dirty="0" smtClean="0">
                <a:latin typeface="나눔바른고딕 Bold" charset="0"/>
                <a:ea typeface="나눔바른고딕 Bold" charset="0"/>
                <a:cs typeface="나눔바른고딕 Bold" charset="0"/>
              </a:rPr>
              <a:t>기반의 서비스로 개발되어 외부에서 </a:t>
            </a:r>
            <a:r>
              <a:rPr lang="en-US" altLang="ja-JP" dirty="0" smtClean="0">
                <a:latin typeface="나눔바른고딕 Bold" charset="0"/>
                <a:ea typeface="나눔바른고딕 Bold" charset="0"/>
                <a:cs typeface="나눔바른고딕 Bold" charset="0"/>
              </a:rPr>
              <a:t>API </a:t>
            </a:r>
            <a:r>
              <a:rPr lang="ko-KR" altLang="en-US" dirty="0" smtClean="0">
                <a:latin typeface="나눔바른고딕 Bold" charset="0"/>
                <a:ea typeface="나눔바른고딕 Bold" charset="0"/>
                <a:cs typeface="나눔바른고딕 Bold" charset="0"/>
              </a:rPr>
              <a:t>요청이 왔을때 이에 해당하는 일을 처리하며 </a:t>
            </a:r>
            <a:r>
              <a:rPr lang="en-US" altLang="ja-JP" dirty="0" smtClean="0">
                <a:latin typeface="나눔바른고딕 Bold" charset="0"/>
                <a:ea typeface="나눔바른고딕 Bold" charset="0"/>
                <a:cs typeface="나눔바른고딕 Bold" charset="0"/>
              </a:rPr>
              <a:t>DSL Template</a:t>
            </a:r>
            <a:r>
              <a:rPr lang="ko-KR" altLang="en-US" dirty="0" smtClean="0">
                <a:latin typeface="나눔바른고딕 Bold" charset="0"/>
                <a:ea typeface="나눔바른고딕 Bold" charset="0"/>
                <a:cs typeface="나눔바른고딕 Bold" charset="0"/>
              </a:rPr>
              <a:t>을 이용해 </a:t>
            </a:r>
            <a:r>
              <a:rPr lang="en-US" altLang="ja-JP" dirty="0" smtClean="0">
                <a:latin typeface="나눔바른고딕 Bold" charset="0"/>
                <a:ea typeface="나눔바른고딕 Bold" charset="0"/>
                <a:cs typeface="나눔바른고딕 Bold" charset="0"/>
              </a:rPr>
              <a:t>Full Software Stack</a:t>
            </a:r>
            <a:r>
              <a:rPr lang="ko-KR" altLang="en-US" dirty="0" smtClean="0">
                <a:latin typeface="나눔바른고딕 Bold" charset="0"/>
                <a:ea typeface="나눔바른고딕 Bold" charset="0"/>
                <a:cs typeface="나눔바른고딕 Bold" charset="0"/>
              </a:rPr>
              <a:t>을 기술하면 사용자가 선택한 가상서버</a:t>
            </a:r>
            <a:r>
              <a:rPr lang="en-US" altLang="ja-JP" dirty="0" smtClean="0">
                <a:latin typeface="나눔바른고딕 Bold" charset="0"/>
                <a:ea typeface="나눔바른고딕 Bold" charset="0"/>
                <a:cs typeface="나눔바른고딕 Bold" charset="0"/>
              </a:rPr>
              <a:t>, </a:t>
            </a:r>
            <a:r>
              <a:rPr lang="ko-KR" altLang="en-US" dirty="0" smtClean="0">
                <a:latin typeface="나눔바른고딕 Bold" charset="0"/>
                <a:ea typeface="나눔바른고딕 Bold" charset="0"/>
                <a:cs typeface="나눔바른고딕 Bold" charset="0"/>
              </a:rPr>
              <a:t>네트워크</a:t>
            </a:r>
            <a:r>
              <a:rPr lang="en-US" altLang="ja-JP" dirty="0" smtClean="0">
                <a:latin typeface="나눔바른고딕 Bold" charset="0"/>
                <a:ea typeface="나눔바른고딕 Bold" charset="0"/>
                <a:cs typeface="나눔바른고딕 Bold" charset="0"/>
              </a:rPr>
              <a:t>, </a:t>
            </a:r>
            <a:r>
              <a:rPr lang="ko-KR" altLang="en-US" dirty="0" smtClean="0">
                <a:latin typeface="나눔바른고딕 Bold" charset="0"/>
                <a:ea typeface="나눔바른고딕 Bold" charset="0"/>
                <a:cs typeface="나눔바른고딕 Bold" charset="0"/>
              </a:rPr>
              <a:t>스토리지를 이용해 필요한 소프트웨어를 설치하고 환경설정하는 등의 프로비져닝에 관련된 모든 기능을 제공합니다</a:t>
            </a:r>
            <a:r>
              <a:rPr lang="en-US" altLang="ko-KR" dirty="0" smtClean="0">
                <a:latin typeface="나눔바른고딕 Bold" charset="0"/>
                <a:ea typeface="나눔바른고딕 Bold" charset="0"/>
                <a:cs typeface="나눔바른고딕 Bold" charset="0"/>
              </a:rPr>
              <a:t>.</a:t>
            </a:r>
            <a:endParaRPr lang="en-US" dirty="0" smtClean="0">
              <a:latin typeface="나눔바른고딕 Bold" charset="0"/>
              <a:ea typeface="나눔바른고딕 Bold" charset="0"/>
              <a:cs typeface="나눔바른고딕 Bold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C909D-0D29-DB40-B7D2-67AFC96DEE4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584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</a:endParaRP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64B3494C-4886-7F41-B9BD-F9FE7BDEEEE9}" type="slidenum">
              <a:rPr lang="en-US" sz="1200"/>
              <a:pPr eaLnBrk="1" hangingPunct="1"/>
              <a:t>9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C45CB-8BCE-4CF2-A01D-6473194CE1CA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8214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 smtClean="0"/>
              <a:t>ㅇ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85092-860E-4282-82A8-4A4BA1D81923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2460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 smtClean="0"/>
              <a:t>ㅇ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85092-860E-4282-82A8-4A4BA1D81923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6044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 smtClean="0"/>
              <a:t>ㅇ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85092-860E-4282-82A8-4A4BA1D81923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743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OCE Big Data Platform</a:t>
            </a:r>
            <a:r>
              <a:rPr lang="ko-KR" altLang="en-US" smtClean="0"/>
              <a:t>이 보는 플랫폼 비전은 다양한 데이터를 분석하고 그 데이터를 서비스로 만들어서 다시 서비스에서 재사용 가능한 </a:t>
            </a:r>
            <a:r>
              <a:rPr lang="en-US" altLang="ko-KR" dirty="0" err="1" smtClean="0"/>
              <a:t>EcoSystem</a:t>
            </a:r>
            <a:r>
              <a:rPr lang="ko-KR" altLang="en-US" smtClean="0"/>
              <a:t>이 가능한 환경을 개발하는 것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이러한 환경은 </a:t>
            </a:r>
            <a:r>
              <a:rPr lang="en-US" altLang="ko-KR" dirty="0" smtClean="0"/>
              <a:t>Cloud</a:t>
            </a:r>
            <a:r>
              <a:rPr lang="en-US" altLang="ko-KR" baseline="0" dirty="0" smtClean="0"/>
              <a:t> </a:t>
            </a:r>
            <a:r>
              <a:rPr lang="en-US" altLang="ko-KR" baseline="0" dirty="0" err="1" smtClean="0"/>
              <a:t>IaaS</a:t>
            </a:r>
            <a:r>
              <a:rPr lang="en-US" altLang="ko-KR" baseline="0" dirty="0" smtClean="0"/>
              <a:t> </a:t>
            </a:r>
            <a:r>
              <a:rPr lang="ko-KR" altLang="en-US" baseline="0" smtClean="0"/>
              <a:t>를</a:t>
            </a:r>
            <a:r>
              <a:rPr lang="en-US" altLang="ko-KR" baseline="0" dirty="0" smtClean="0"/>
              <a:t> </a:t>
            </a:r>
            <a:r>
              <a:rPr lang="ko-KR" altLang="en-US" baseline="0" smtClean="0"/>
              <a:t>기반으로 확장가능한 인프라를 제공해야 함</a:t>
            </a:r>
            <a:r>
              <a:rPr lang="en-US" altLang="ko-KR" baseline="0" dirty="0" smtClean="0"/>
              <a:t>.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85092-860E-4282-82A8-4A4BA1D81923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7175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microsoft.com/office/2007/relationships/hdphoto" Target="../media/hdphoto1.wdp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716016" y="4869160"/>
            <a:ext cx="3952528" cy="122413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00F1-FC98-40CF-B554-8FB9E375CEBA}" type="datetimeFigureOut">
              <a:rPr lang="ko-KR" altLang="en-US" smtClean="0"/>
              <a:t>2014-04-24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6A59-D1FA-4F65-A5D2-37D322203D61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1026" name="Picture 2" descr="C:\Users\UENGINE18925\Desktop\Untitled-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UENGINE18925\Desktop\Untitled-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060848"/>
            <a:ext cx="4608512" cy="38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821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및 내용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00F1-FC98-40CF-B554-8FB9E375CEBA}" type="datetimeFigureOut">
              <a:rPr lang="ko-KR" altLang="en-US" smtClean="0"/>
              <a:t>2014-04-24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6A59-D1FA-4F65-A5D2-37D322203D61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제목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 smtClean="0"/>
              <a:t>OCE Components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41462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제목 및 내용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00F1-FC98-40CF-B554-8FB9E375CEBA}" type="datetimeFigureOut">
              <a:rPr lang="ko-KR" altLang="en-US" smtClean="0"/>
              <a:t>2014-04-24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6A59-D1FA-4F65-A5D2-37D322203D61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제목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 smtClean="0"/>
              <a:t>OCE Components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69981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제목 및 내용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00F1-FC98-40CF-B554-8FB9E375CEBA}" type="datetimeFigureOut">
              <a:rPr lang="ko-KR" altLang="en-US" smtClean="0"/>
              <a:t>2014-04-24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6A59-D1FA-4F65-A5D2-37D322203D61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Picture 2" descr="\\psf\Home\Downloads\799px-POSCO_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780481"/>
            <a:ext cx="1069303" cy="28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제목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mtClean="0"/>
              <a:t>OCE Hamburger</a:t>
            </a:r>
            <a:endParaRPr lang="ko-KR" altLang="en-US" dirty="0"/>
          </a:p>
        </p:txBody>
      </p:sp>
      <p:pic>
        <p:nvPicPr>
          <p:cNvPr id="9" name="Picture 5" descr="\\psf\Home\Downloads\man-24-512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52771"/>
            <a:ext cx="514843" cy="51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\\psf\Home\Downloads\man-24-512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75078"/>
            <a:ext cx="514843" cy="51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 userDrawn="1"/>
        </p:nvSpPr>
        <p:spPr>
          <a:xfrm>
            <a:off x="879744" y="3171693"/>
            <a:ext cx="13372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 smtClean="0"/>
              <a:t>Business Experts</a:t>
            </a:r>
            <a:endParaRPr lang="ko-KR" altLang="en-US" sz="1200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069575" y="4894001"/>
            <a:ext cx="880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Operators</a:t>
            </a:r>
            <a:endParaRPr lang="ko-KR" altLang="en-US" sz="1200" dirty="0"/>
          </a:p>
        </p:txBody>
      </p:sp>
      <p:pic>
        <p:nvPicPr>
          <p:cNvPr id="13" name="Picture 5" descr="\\psf\Home\Downloads\man-24-512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87110"/>
            <a:ext cx="514843" cy="51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양쪽 모서리가 둥근 사각형 13"/>
          <p:cNvSpPr/>
          <p:nvPr userDrawn="1"/>
        </p:nvSpPr>
        <p:spPr>
          <a:xfrm flipV="1">
            <a:off x="1979089" y="4696385"/>
            <a:ext cx="3384376" cy="718248"/>
          </a:xfrm>
          <a:prstGeom prst="round2SameRect">
            <a:avLst>
              <a:gd name="adj1" fmla="val 50000"/>
              <a:gd name="adj2" fmla="val 101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양쪽 모서리가 둥근 사각형 14"/>
          <p:cNvSpPr/>
          <p:nvPr userDrawn="1"/>
        </p:nvSpPr>
        <p:spPr>
          <a:xfrm>
            <a:off x="1979089" y="2102048"/>
            <a:ext cx="3384376" cy="729510"/>
          </a:xfrm>
          <a:prstGeom prst="round2SameRect">
            <a:avLst>
              <a:gd name="adj1" fmla="val 50000"/>
              <a:gd name="adj2" fmla="val 101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Social Portal &amp; SaaS Apps</a:t>
            </a:r>
            <a:endParaRPr lang="ko-KR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837843" y="4847834"/>
            <a:ext cx="1666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CLOUD INFRA</a:t>
            </a:r>
          </a:p>
        </p:txBody>
      </p:sp>
      <p:sp>
        <p:nvSpPr>
          <p:cNvPr id="17" name="모서리가 둥근 직사각형 16"/>
          <p:cNvSpPr/>
          <p:nvPr userDrawn="1"/>
        </p:nvSpPr>
        <p:spPr>
          <a:xfrm>
            <a:off x="2195113" y="2997469"/>
            <a:ext cx="2952328" cy="6254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BPM / BRE / BI</a:t>
            </a:r>
          </a:p>
        </p:txBody>
      </p:sp>
      <p:sp>
        <p:nvSpPr>
          <p:cNvPr id="18" name="모서리가 둥근 직사각형 17"/>
          <p:cNvSpPr/>
          <p:nvPr userDrawn="1"/>
        </p:nvSpPr>
        <p:spPr>
          <a:xfrm>
            <a:off x="2195113" y="3834030"/>
            <a:ext cx="2952328" cy="6254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CLOUD IDE / </a:t>
            </a:r>
            <a:r>
              <a:rPr lang="en-US" altLang="ko-KR" dirty="0" err="1" smtClean="0"/>
              <a:t>PaaS</a:t>
            </a:r>
            <a:r>
              <a:rPr lang="en-US" altLang="ko-KR" dirty="0" smtClean="0"/>
              <a:t> ALM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084040" y="2328303"/>
            <a:ext cx="8815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 smtClean="0"/>
              <a:t>End Users</a:t>
            </a:r>
            <a:endParaRPr lang="ko-KR" altLang="en-US" sz="1200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069575" y="3952951"/>
            <a:ext cx="9623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 smtClean="0"/>
              <a:t>Developers</a:t>
            </a:r>
            <a:endParaRPr lang="ko-KR" altLang="en-US" sz="1200" dirty="0"/>
          </a:p>
        </p:txBody>
      </p:sp>
      <p:pic>
        <p:nvPicPr>
          <p:cNvPr id="21" name="Picture 5" descr="\\psf\Home\Downloads\man-24-512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34030"/>
            <a:ext cx="514843" cy="51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\\psf\Home\Downloads\codiLogo_b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521" y="2262863"/>
            <a:ext cx="1168186" cy="56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\\psf\Home\Downloads\openstack-logo52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776" y="4775078"/>
            <a:ext cx="814162" cy="81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Documents and Settings\Administrator\My Documents\Downloads\org로고.png"/>
          <p:cNvPicPr>
            <a:picLocks noChangeAspect="1" noChangeArrowheads="1"/>
          </p:cNvPicPr>
          <p:nvPr userDrawn="1"/>
        </p:nvPicPr>
        <p:blipFill rotWithShape="1">
          <a:blip r:embed="rId8"/>
          <a:srcRect r="17523"/>
          <a:stretch/>
        </p:blipFill>
        <p:spPr bwMode="auto">
          <a:xfrm>
            <a:off x="5363465" y="3101555"/>
            <a:ext cx="1241601" cy="417273"/>
          </a:xfrm>
          <a:prstGeom prst="rect">
            <a:avLst/>
          </a:prstGeom>
          <a:noFill/>
        </p:spPr>
      </p:pic>
      <p:pic>
        <p:nvPicPr>
          <p:cNvPr id="25" name="Picture 4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161" y="3054884"/>
            <a:ext cx="1040568" cy="34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" descr="\\psf\Home\Downloads\logo-title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378" y="3848001"/>
            <a:ext cx="1187624" cy="38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/>
          <p:cNvPicPr>
            <a:picLocks noChangeAspect="1" noChangeArrowheads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97" b="-1"/>
          <a:stretch/>
        </p:blipFill>
        <p:spPr bwMode="auto">
          <a:xfrm>
            <a:off x="5403761" y="3911117"/>
            <a:ext cx="1295400" cy="23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7" descr="\\psf\Home\Downloads\CUBRID_RDBMS_Logo.pn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614" y="4907404"/>
            <a:ext cx="1064475" cy="33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466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00F1-FC98-40CF-B554-8FB9E375CEBA}" type="datetimeFigureOut">
              <a:rPr lang="ko-KR" altLang="en-US" smtClean="0"/>
              <a:t>2014-04-24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6A59-D1FA-4F65-A5D2-37D322203D61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3075" name="Picture 3" descr="C:\Users\UENGINE18925\Desktop\Untitled-6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45533"/>
            <a:ext cx="4290182" cy="69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psf\Home\Downloads\04.pn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0" t="88333"/>
          <a:stretch/>
        </p:blipFill>
        <p:spPr bwMode="auto">
          <a:xfrm>
            <a:off x="2613759" y="5013176"/>
            <a:ext cx="3886184" cy="108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483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00F1-FC98-40CF-B554-8FB9E375CEBA}" type="datetimeFigureOut">
              <a:rPr lang="ko-KR" altLang="en-US" smtClean="0"/>
              <a:t>2014-04-24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6A59-D1FA-4F65-A5D2-37D322203D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3333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00F1-FC98-40CF-B554-8FB9E375CEBA}" type="datetimeFigureOut">
              <a:rPr lang="ko-KR" altLang="en-US" smtClean="0"/>
              <a:t>2014-04-24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6A59-D1FA-4F65-A5D2-37D322203D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4904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00F1-FC98-40CF-B554-8FB9E375CEBA}" type="datetimeFigureOut">
              <a:rPr lang="ko-KR" altLang="en-US" smtClean="0"/>
              <a:t>2014-04-24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6A59-D1FA-4F65-A5D2-37D322203D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7982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00F1-FC98-40CF-B554-8FB9E375CEBA}" type="datetimeFigureOut">
              <a:rPr lang="ko-KR" altLang="en-US" smtClean="0"/>
              <a:t>2014-04-24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6A59-D1FA-4F65-A5D2-37D322203D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36213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00F1-FC98-40CF-B554-8FB9E375CEBA}" type="datetimeFigureOut">
              <a:rPr lang="ko-KR" altLang="en-US" smtClean="0"/>
              <a:t>2014-04-24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6A59-D1FA-4F65-A5D2-37D322203D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68769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00F1-FC98-40CF-B554-8FB9E375CEBA}" type="datetimeFigureOut">
              <a:rPr lang="ko-KR" altLang="en-US" smtClean="0"/>
              <a:t>2014-04-24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6A59-D1FA-4F65-A5D2-37D322203D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6753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00F1-FC98-40CF-B554-8FB9E375CEBA}" type="datetimeFigureOut">
              <a:rPr lang="ko-KR" altLang="en-US" smtClean="0"/>
              <a:t>2014-04-24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6A59-D1FA-4F65-A5D2-37D322203D61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Picture 2" descr="C:\Users\UENGINE18925\Desktop\Untitled-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2251961" cy="32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882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00F1-FC98-40CF-B554-8FB9E375CEBA}" type="datetimeFigureOut">
              <a:rPr lang="ko-KR" altLang="en-US" smtClean="0"/>
              <a:t>2014-04-24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6A59-D1FA-4F65-A5D2-37D322203D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43188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00F1-FC98-40CF-B554-8FB9E375CEBA}" type="datetimeFigureOut">
              <a:rPr lang="ko-KR" altLang="en-US" smtClean="0"/>
              <a:t>2014-04-24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6A59-D1FA-4F65-A5D2-37D322203D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25161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본문 레이아웃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title"/>
          </p:nvPr>
        </p:nvSpPr>
        <p:spPr>
          <a:xfrm>
            <a:off x="358048" y="260493"/>
            <a:ext cx="7345842" cy="430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 anchor="ctr">
            <a:spAutoFit/>
          </a:bodyPr>
          <a:lstStyle>
            <a:lvl2pPr>
              <a:defRPr lang="ko-KR" altLang="en-US" sz="28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defRPr>
            </a:lvl2pPr>
          </a:lstStyle>
          <a:p>
            <a:pPr lvl="1"/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4345921" y="6590566"/>
            <a:ext cx="377618" cy="230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8" dist="17961" dir="135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C5B6EE-E9F0-495F-ADF3-07E10EC3EF30}" type="slidenum">
              <a:rPr kumimoji="1" lang="ko-KR" altLang="en-US" sz="9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kumimoji="1" lang="en-US" altLang="ko-KR" sz="9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/23</a:t>
            </a:r>
            <a:endParaRPr kumimoji="1" lang="en-US" altLang="ko-KR" sz="9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57828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본문_4 소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336237" y="11"/>
            <a:ext cx="8473846" cy="627321"/>
          </a:xfrm>
          <a:prstGeom prst="rect">
            <a:avLst/>
          </a:prstGeom>
        </p:spPr>
        <p:txBody>
          <a:bodyPr tIns="108000" anchor="ctr">
            <a:noAutofit/>
          </a:bodyPr>
          <a:lstStyle>
            <a:lvl1pPr algn="l">
              <a:defRPr sz="2000">
                <a:latin typeface="HY견고딕" pitchFamily="18" charset="-127"/>
                <a:ea typeface="HY견고딕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cxnSp>
        <p:nvCxnSpPr>
          <p:cNvPr id="7" name="직선 연결선 6"/>
          <p:cNvCxnSpPr/>
          <p:nvPr userDrawn="1"/>
        </p:nvCxnSpPr>
        <p:spPr bwMode="auto">
          <a:xfrm>
            <a:off x="336237" y="627321"/>
            <a:ext cx="8473846" cy="0"/>
          </a:xfrm>
          <a:prstGeom prst="line">
            <a:avLst/>
          </a:prstGeom>
          <a:gradFill rotWithShape="1">
            <a:gsLst>
              <a:gs pos="0">
                <a:srgbClr val="4669AF"/>
              </a:gs>
              <a:gs pos="100000">
                <a:srgbClr val="95AAD3"/>
              </a:gs>
            </a:gsLst>
            <a:lin ang="2700000" scaled="1"/>
          </a:gradFill>
          <a:ln w="57150" cap="flat" cmpd="sng" algn="ctr">
            <a:solidFill>
              <a:srgbClr val="3366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내용 개체 틀 2"/>
          <p:cNvSpPr>
            <a:spLocks noGrp="1"/>
          </p:cNvSpPr>
          <p:nvPr>
            <p:ph idx="1"/>
          </p:nvPr>
        </p:nvSpPr>
        <p:spPr>
          <a:xfrm>
            <a:off x="347832" y="658497"/>
            <a:ext cx="8478180" cy="436340"/>
          </a:xfrm>
          <a:prstGeom prst="rect">
            <a:avLst/>
          </a:prstGeom>
        </p:spPr>
        <p:txBody>
          <a:bodyPr lIns="108000" tIns="90000" rIns="0" bIns="14400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300" spc="-50" baseline="0"/>
            </a:lvl1pPr>
            <a:lvl2pPr marL="457200" indent="0">
              <a:buFontTx/>
              <a:buNone/>
              <a:defRPr sz="1300"/>
            </a:lvl2pPr>
            <a:lvl3pPr marL="914400" indent="0">
              <a:buFontTx/>
              <a:buNone/>
              <a:defRPr sz="1300"/>
            </a:lvl3pPr>
            <a:lvl4pPr marL="1371600" indent="0">
              <a:buFontTx/>
              <a:buNone/>
              <a:defRPr sz="1300"/>
            </a:lvl4pPr>
            <a:lvl5pPr marL="1828800" indent="0">
              <a:buFontTx/>
              <a:buNone/>
              <a:defRPr sz="13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  <a:endParaRPr lang="ko-KR" altLang="en-US" dirty="0"/>
          </a:p>
        </p:txBody>
      </p:sp>
      <p:sp>
        <p:nvSpPr>
          <p:cNvPr id="8" name="내용 개체 틀 2"/>
          <p:cNvSpPr>
            <a:spLocks noGrp="1"/>
          </p:cNvSpPr>
          <p:nvPr>
            <p:ph idx="10"/>
          </p:nvPr>
        </p:nvSpPr>
        <p:spPr>
          <a:xfrm>
            <a:off x="321986" y="1302564"/>
            <a:ext cx="8504024" cy="32623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65000"/>
              </a:schemeClr>
            </a:solidFill>
          </a:ln>
          <a:effectLst>
            <a:outerShdw blurRad="40005" dist="22860" dir="5400000" algn="t" rotWithShape="0">
              <a:prstClr val="black">
                <a:alpha val="35000"/>
              </a:prstClr>
            </a:outerShdw>
          </a:effectLst>
        </p:spPr>
        <p:txBody>
          <a:bodyPr anchor="ctr">
            <a:normAutofit/>
          </a:bodyPr>
          <a:lstStyle>
            <a:lvl1pPr marL="90000" indent="0">
              <a:buFontTx/>
              <a:buNone/>
              <a:defRPr sz="1200" b="1" spc="-50" baseline="0">
                <a:latin typeface="맑은 고딕" pitchFamily="50" charset="-127"/>
                <a:ea typeface="맑은 고딕" pitchFamily="50" charset="-127"/>
              </a:defRPr>
            </a:lvl1pPr>
            <a:lvl2pPr marL="457200" indent="0">
              <a:buFontTx/>
              <a:buNone/>
              <a:defRPr sz="1300"/>
            </a:lvl2pPr>
            <a:lvl3pPr marL="914400" indent="0">
              <a:buFontTx/>
              <a:buNone/>
              <a:defRPr sz="1300"/>
            </a:lvl3pPr>
            <a:lvl4pPr marL="1371600" indent="0">
              <a:buFontTx/>
              <a:buNone/>
              <a:defRPr sz="1300"/>
            </a:lvl4pPr>
            <a:lvl5pPr marL="1828800" indent="0">
              <a:buFontTx/>
              <a:buNone/>
              <a:defRPr sz="13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  <a:endParaRPr lang="ko-KR" altLang="en-US" dirty="0"/>
          </a:p>
        </p:txBody>
      </p:sp>
      <p:sp>
        <p:nvSpPr>
          <p:cNvPr id="10" name="Rectangle 19"/>
          <p:cNvSpPr txBox="1">
            <a:spLocks noChangeArrowheads="1"/>
          </p:cNvSpPr>
          <p:nvPr userDrawn="1"/>
        </p:nvSpPr>
        <p:spPr bwMode="auto">
          <a:xfrm>
            <a:off x="8686502" y="6590120"/>
            <a:ext cx="471854" cy="267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50000"/>
              </a:spcBef>
              <a:buFontTx/>
              <a:buNone/>
              <a:defRPr sz="900" b="0">
                <a:solidFill>
                  <a:srgbClr val="4D4D4D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52CCF5-368D-460A-8DEF-6B55712ACC6C}" type="slidenum">
              <a:rPr kumimoji="0" lang="en-US" altLang="ko-KR" sz="900" b="0" i="0" u="none" strike="noStrike" kern="1200" cap="none" spc="0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Futura Bk" pitchFamily="34" charset="0"/>
                <a:ea typeface="가는각진제목체" pitchFamily="18" charset="-127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9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Futura Bk" pitchFamily="34" charset="0"/>
              <a:ea typeface="가는각진제목체" pitchFamily="18" charset="-127"/>
              <a:cs typeface="+mn-cs"/>
            </a:endParaRPr>
          </a:p>
        </p:txBody>
      </p:sp>
      <p:pic>
        <p:nvPicPr>
          <p:cNvPr id="11" name="Picture 3" descr="C:\Documents and Settings\Administrator\My Documents\Downloads\유엔진클라우드 로고 (1) (1)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76846" y="6627458"/>
            <a:ext cx="982303" cy="186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7711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본문_4 소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336237" y="11"/>
            <a:ext cx="8473846" cy="627321"/>
          </a:xfrm>
          <a:prstGeom prst="rect">
            <a:avLst/>
          </a:prstGeom>
        </p:spPr>
        <p:txBody>
          <a:bodyPr tIns="108000" anchor="ctr">
            <a:noAutofit/>
          </a:bodyPr>
          <a:lstStyle>
            <a:lvl1pPr algn="l">
              <a:defRPr sz="2000">
                <a:latin typeface="HY견고딕" pitchFamily="18" charset="-127"/>
                <a:ea typeface="HY견고딕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cxnSp>
        <p:nvCxnSpPr>
          <p:cNvPr id="7" name="직선 연결선 6"/>
          <p:cNvCxnSpPr/>
          <p:nvPr userDrawn="1"/>
        </p:nvCxnSpPr>
        <p:spPr bwMode="auto">
          <a:xfrm>
            <a:off x="336237" y="627321"/>
            <a:ext cx="8473846" cy="0"/>
          </a:xfrm>
          <a:prstGeom prst="line">
            <a:avLst/>
          </a:prstGeom>
          <a:gradFill rotWithShape="1">
            <a:gsLst>
              <a:gs pos="0">
                <a:srgbClr val="4669AF"/>
              </a:gs>
              <a:gs pos="100000">
                <a:srgbClr val="95AAD3"/>
              </a:gs>
            </a:gsLst>
            <a:lin ang="2700000" scaled="1"/>
          </a:gradFill>
          <a:ln w="57150" cap="flat" cmpd="sng" algn="ctr">
            <a:solidFill>
              <a:srgbClr val="3366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내용 개체 틀 2"/>
          <p:cNvSpPr>
            <a:spLocks noGrp="1"/>
          </p:cNvSpPr>
          <p:nvPr>
            <p:ph idx="1"/>
          </p:nvPr>
        </p:nvSpPr>
        <p:spPr>
          <a:xfrm>
            <a:off x="347832" y="658497"/>
            <a:ext cx="8478180" cy="436340"/>
          </a:xfrm>
          <a:prstGeom prst="rect">
            <a:avLst/>
          </a:prstGeom>
        </p:spPr>
        <p:txBody>
          <a:bodyPr lIns="108000" tIns="90000" rIns="0" bIns="144000">
            <a:spAutoFit/>
          </a:bodyPr>
          <a:lstStyle>
            <a:lvl1pPr marL="0" indent="0" algn="just">
              <a:spcBef>
                <a:spcPts val="0"/>
              </a:spcBef>
              <a:buFontTx/>
              <a:buNone/>
              <a:defRPr sz="1300" spc="-50" baseline="0"/>
            </a:lvl1pPr>
            <a:lvl2pPr marL="457200" indent="0">
              <a:buFontTx/>
              <a:buNone/>
              <a:defRPr sz="1300"/>
            </a:lvl2pPr>
            <a:lvl3pPr marL="914400" indent="0">
              <a:buFontTx/>
              <a:buNone/>
              <a:defRPr sz="1300"/>
            </a:lvl3pPr>
            <a:lvl4pPr marL="1371600" indent="0">
              <a:buFontTx/>
              <a:buNone/>
              <a:defRPr sz="1300"/>
            </a:lvl4pPr>
            <a:lvl5pPr marL="1828800" indent="0">
              <a:buFontTx/>
              <a:buNone/>
              <a:defRPr sz="13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  <a:endParaRPr lang="ko-KR" altLang="en-US" dirty="0"/>
          </a:p>
        </p:txBody>
      </p:sp>
      <p:sp>
        <p:nvSpPr>
          <p:cNvPr id="8" name="내용 개체 틀 2"/>
          <p:cNvSpPr>
            <a:spLocks noGrp="1"/>
          </p:cNvSpPr>
          <p:nvPr>
            <p:ph idx="10"/>
          </p:nvPr>
        </p:nvSpPr>
        <p:spPr>
          <a:xfrm>
            <a:off x="321986" y="1302564"/>
            <a:ext cx="8504024" cy="32623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65000"/>
              </a:schemeClr>
            </a:solidFill>
          </a:ln>
          <a:effectLst>
            <a:outerShdw blurRad="40005" dist="22860" dir="5400000" algn="t" rotWithShape="0">
              <a:prstClr val="black">
                <a:alpha val="35000"/>
              </a:prstClr>
            </a:outerShdw>
          </a:effectLst>
        </p:spPr>
        <p:txBody>
          <a:bodyPr anchor="ctr">
            <a:normAutofit/>
          </a:bodyPr>
          <a:lstStyle>
            <a:lvl1pPr marL="90000" indent="0">
              <a:buFontTx/>
              <a:buNone/>
              <a:defRPr sz="1200" b="1" spc="-50" baseline="0">
                <a:latin typeface="맑은 고딕" pitchFamily="50" charset="-127"/>
                <a:ea typeface="맑은 고딕" pitchFamily="50" charset="-127"/>
              </a:defRPr>
            </a:lvl1pPr>
            <a:lvl2pPr marL="457200" indent="0">
              <a:buFontTx/>
              <a:buNone/>
              <a:defRPr sz="1300"/>
            </a:lvl2pPr>
            <a:lvl3pPr marL="914400" indent="0">
              <a:buFontTx/>
              <a:buNone/>
              <a:defRPr sz="1300"/>
            </a:lvl3pPr>
            <a:lvl4pPr marL="1371600" indent="0">
              <a:buFontTx/>
              <a:buNone/>
              <a:defRPr sz="1300"/>
            </a:lvl4pPr>
            <a:lvl5pPr marL="1828800" indent="0">
              <a:buFontTx/>
              <a:buNone/>
              <a:defRPr sz="13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  <a:endParaRPr lang="ko-KR" altLang="en-US" dirty="0"/>
          </a:p>
        </p:txBody>
      </p:sp>
      <p:sp>
        <p:nvSpPr>
          <p:cNvPr id="10" name="Rectangle 19"/>
          <p:cNvSpPr txBox="1">
            <a:spLocks noChangeArrowheads="1"/>
          </p:cNvSpPr>
          <p:nvPr userDrawn="1"/>
        </p:nvSpPr>
        <p:spPr bwMode="auto">
          <a:xfrm>
            <a:off x="8686502" y="6590120"/>
            <a:ext cx="471854" cy="267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50000"/>
              </a:spcBef>
              <a:buFontTx/>
              <a:buNone/>
              <a:defRPr sz="900" b="0">
                <a:solidFill>
                  <a:srgbClr val="4D4D4D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52CCF5-368D-460A-8DEF-6B55712ACC6C}" type="slidenum">
              <a:rPr kumimoji="0" lang="en-US" altLang="ko-KR" sz="900" b="0" i="0" u="none" strike="noStrike" kern="1200" cap="none" spc="0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Futura Bk" pitchFamily="34" charset="0"/>
                <a:ea typeface="가는각진제목체" pitchFamily="18" charset="-127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9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Futura Bk" pitchFamily="34" charset="0"/>
              <a:ea typeface="가는각진제목체" pitchFamily="18" charset="-127"/>
              <a:cs typeface="+mn-cs"/>
            </a:endParaRPr>
          </a:p>
        </p:txBody>
      </p:sp>
      <p:pic>
        <p:nvPicPr>
          <p:cNvPr id="11" name="Picture 3" descr="C:\Documents and Settings\Administrator\My Documents\Downloads\유엔진클라우드 로고 (1) (1)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76846" y="6627458"/>
            <a:ext cx="982303" cy="186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3960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DCFFC-A0CE-46D9-A0F9-4DD2EA095340}" type="datetimeFigureOut">
              <a:rPr lang="ko-KR" altLang="en-US" smtClean="0"/>
              <a:t>2014-04-24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C076D-1183-4322-8783-B2E310D7DE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57907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1960E-DC4C-4D2C-B1A3-3F653432DC1B}" type="datetimeFigureOut">
              <a:rPr lang="ko-KR" altLang="en-US" smtClean="0"/>
              <a:t>2014-04-24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EB4E-45A4-48E4-AE84-23F1355D40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09701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1960E-DC4C-4D2C-B1A3-3F653432DC1B}" type="datetimeFigureOut">
              <a:rPr lang="ko-KR" altLang="en-US" smtClean="0"/>
              <a:t>2014-04-24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EB4E-45A4-48E4-AE84-23F1355D40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02590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1960E-DC4C-4D2C-B1A3-3F653432DC1B}" type="datetimeFigureOut">
              <a:rPr lang="ko-KR" altLang="en-US" smtClean="0"/>
              <a:t>2014-04-24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EB4E-45A4-48E4-AE84-23F1355D40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79014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1960E-DC4C-4D2C-B1A3-3F653432DC1B}" type="datetimeFigureOut">
              <a:rPr lang="ko-KR" altLang="en-US" smtClean="0"/>
              <a:t>2014-04-24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EB4E-45A4-48E4-AE84-23F1355D40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890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제목 및 내용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00F1-FC98-40CF-B554-8FB9E375CEBA}" type="datetimeFigureOut">
              <a:rPr lang="ko-KR" altLang="en-US" smtClean="0"/>
              <a:t>2014-04-24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6A59-D1FA-4F65-A5D2-37D322203D61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직각 삼각형 7"/>
          <p:cNvSpPr/>
          <p:nvPr userDrawn="1"/>
        </p:nvSpPr>
        <p:spPr>
          <a:xfrm flipH="1">
            <a:off x="4355976" y="4725144"/>
            <a:ext cx="4824536" cy="2142356"/>
          </a:xfrm>
          <a:prstGeom prst="rtTriangl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Picture 2" descr="\\psf\Home\Downloads\test2 (1)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805" y="5451035"/>
            <a:ext cx="2773707" cy="138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005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1960E-DC4C-4D2C-B1A3-3F653432DC1B}" type="datetimeFigureOut">
              <a:rPr lang="ko-KR" altLang="en-US" smtClean="0"/>
              <a:t>2014-04-24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EB4E-45A4-48E4-AE84-23F1355D40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0615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1960E-DC4C-4D2C-B1A3-3F653432DC1B}" type="datetimeFigureOut">
              <a:rPr lang="ko-KR" altLang="en-US" smtClean="0"/>
              <a:t>2014-04-24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EB4E-45A4-48E4-AE84-23F1355D40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28450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1960E-DC4C-4D2C-B1A3-3F653432DC1B}" type="datetimeFigureOut">
              <a:rPr lang="ko-KR" altLang="en-US" smtClean="0"/>
              <a:t>2014-04-24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EB4E-45A4-48E4-AE84-23F1355D40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04504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1960E-DC4C-4D2C-B1A3-3F653432DC1B}" type="datetimeFigureOut">
              <a:rPr lang="ko-KR" altLang="en-US" smtClean="0"/>
              <a:t>2014-04-24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EB4E-45A4-48E4-AE84-23F1355D40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22338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1960E-DC4C-4D2C-B1A3-3F653432DC1B}" type="datetimeFigureOut">
              <a:rPr lang="ko-KR" altLang="en-US" smtClean="0"/>
              <a:t>2014-04-24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EB4E-45A4-48E4-AE84-23F1355D40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26254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1960E-DC4C-4D2C-B1A3-3F653432DC1B}" type="datetimeFigureOut">
              <a:rPr lang="ko-KR" altLang="en-US" smtClean="0"/>
              <a:t>2014-04-24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EB4E-45A4-48E4-AE84-23F1355D40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88844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1960E-DC4C-4D2C-B1A3-3F653432DC1B}" type="datetimeFigureOut">
              <a:rPr lang="ko-KR" altLang="en-US" smtClean="0"/>
              <a:t>2014-04-24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EB4E-45A4-48E4-AE84-23F1355D40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82451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A9146-E564-4C7F-82A2-DC243063CFC3}" type="datetimeFigureOut">
              <a:rPr lang="ko-KR" altLang="en-US" smtClean="0"/>
              <a:t>2014-04-24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D11E0-8F45-41D7-B569-487ECD2051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89228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A9146-E564-4C7F-82A2-DC243063CFC3}" type="datetimeFigureOut">
              <a:rPr lang="ko-KR" altLang="en-US" smtClean="0"/>
              <a:t>2014-04-24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D11E0-8F45-41D7-B569-487ECD2051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04229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A9146-E564-4C7F-82A2-DC243063CFC3}" type="datetimeFigureOut">
              <a:rPr lang="ko-KR" altLang="en-US" smtClean="0"/>
              <a:t>2014-04-24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D11E0-8F45-41D7-B569-487ECD2051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7895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제목 및 내용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00F1-FC98-40CF-B554-8FB9E375CEBA}" type="datetimeFigureOut">
              <a:rPr lang="ko-KR" altLang="en-US" smtClean="0"/>
              <a:t>2014-04-24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6A59-D1FA-4F65-A5D2-37D322203D61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제목 2"/>
          <p:cNvSpPr txBox="1">
            <a:spLocks/>
          </p:cNvSpPr>
          <p:nvPr userDrawn="1"/>
        </p:nvSpPr>
        <p:spPr>
          <a:xfrm>
            <a:off x="1613827" y="1982667"/>
            <a:ext cx="2758154" cy="3385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effectLst/>
        </p:spPr>
        <p:txBody>
          <a:bodyPr vert="horz" lIns="144000" tIns="45720" rIns="91440" bIns="45720" rtlCol="0" anchor="ctr">
            <a:spAutoFit/>
          </a:bodyPr>
          <a:lstStyle>
            <a:lvl1pPr marL="288000" indent="-216000" algn="l" defTabSz="457200" rtl="0" eaLnBrk="1" latinLnBrk="0" hangingPunct="1">
              <a:spcBef>
                <a:spcPct val="0"/>
              </a:spcBef>
              <a:buFont typeface="+mj-lt"/>
              <a:buAutoNum type="romanUcPeriod"/>
              <a:defRPr sz="1600" b="1" kern="1200" spc="-80" baseline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pPr marL="288000" marR="0" lvl="0" indent="-2160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ko-KR" altLang="en-US" sz="1600" b="1" i="0" u="none" strike="noStrike" kern="1200" cap="none" spc="-8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추진 배경</a:t>
            </a:r>
            <a:endParaRPr kumimoji="0" lang="ko-KR" altLang="en-US" sz="1600" b="1" i="0" u="none" strike="noStrike" kern="1200" cap="none" spc="-8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8" name="텍스트 개체 틀 3"/>
          <p:cNvSpPr txBox="1">
            <a:spLocks/>
          </p:cNvSpPr>
          <p:nvPr userDrawn="1"/>
        </p:nvSpPr>
        <p:spPr>
          <a:xfrm>
            <a:off x="1607693" y="2924944"/>
            <a:ext cx="2758154" cy="358339"/>
          </a:xfrm>
          <a:prstGeom prst="rect">
            <a:avLst/>
          </a:prstGeom>
          <a:solidFill>
            <a:srgbClr val="7F7F7F"/>
          </a:solidFill>
        </p:spPr>
        <p:txBody>
          <a:bodyPr vert="horz" lIns="91440" tIns="45720" rIns="91440" bIns="45720" rtlCol="0">
            <a:normAutofit/>
          </a:bodyPr>
          <a:lstStyle>
            <a:lvl1pPr marL="288000" indent="-216000" algn="l" defTabSz="457200" rtl="0" eaLnBrk="1" latinLnBrk="0" hangingPunct="1">
              <a:spcBef>
                <a:spcPct val="20000"/>
              </a:spcBef>
              <a:buFont typeface="+mj-lt"/>
              <a:buAutoNum type="romanUcPeriod" startAt="2"/>
              <a:defRPr sz="1600" b="1" kern="1200" spc="-80" baseline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marR="0" lvl="0" indent="-21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 startAt="2"/>
              <a:tabLst/>
              <a:defRPr/>
            </a:pPr>
            <a:r>
              <a:rPr kumimoji="0" lang="ko-KR" altLang="en-US" sz="1600" b="1" i="0" u="none" strike="noStrike" kern="1200" cap="none" spc="-8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서비스 소개</a:t>
            </a:r>
            <a:endParaRPr kumimoji="0" lang="ko-KR" altLang="en-US" sz="1600" b="1" i="0" u="none" strike="noStrike" kern="1200" cap="none" spc="-8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9" name="텍스트 개체 틀 5"/>
          <p:cNvSpPr txBox="1">
            <a:spLocks/>
          </p:cNvSpPr>
          <p:nvPr userDrawn="1"/>
        </p:nvSpPr>
        <p:spPr>
          <a:xfrm>
            <a:off x="5004048" y="1990541"/>
            <a:ext cx="2758154" cy="358339"/>
          </a:xfrm>
          <a:prstGeom prst="rect">
            <a:avLst/>
          </a:prstGeom>
          <a:solidFill>
            <a:srgbClr val="7F7F7F"/>
          </a:solidFill>
        </p:spPr>
        <p:txBody>
          <a:bodyPr vert="horz" lIns="91440" tIns="45720" rIns="91440" bIns="45720" rtlCol="0">
            <a:normAutofit/>
          </a:bodyPr>
          <a:lstStyle>
            <a:lvl1pPr marL="324000" indent="-252000" algn="l" defTabSz="457200" rtl="0" eaLnBrk="1" latinLnBrk="0" hangingPunct="1">
              <a:spcBef>
                <a:spcPct val="20000"/>
              </a:spcBef>
              <a:buFont typeface="+mj-lt"/>
              <a:buAutoNum type="romanUcPeriod" startAt="3"/>
              <a:defRPr sz="1600" b="1" kern="1200" spc="-80" baseline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altLang="ko-KR" dirty="0" smtClean="0">
                <a:solidFill>
                  <a:sysClr val="window" lastClr="FFFFFF"/>
                </a:solidFill>
              </a:rPr>
              <a:t>IV. </a:t>
            </a:r>
            <a:r>
              <a:rPr lang="ko-KR" altLang="en-US" dirty="0" smtClean="0">
                <a:solidFill>
                  <a:sysClr val="window" lastClr="FFFFFF"/>
                </a:solidFill>
              </a:rPr>
              <a:t>사업 추진 성과</a:t>
            </a:r>
            <a:endParaRPr kumimoji="0" lang="ko-KR" altLang="en-US" sz="1600" b="1" i="0" u="none" strike="noStrike" kern="1200" cap="none" spc="-8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10" name="텍스트 개체 틀 9"/>
          <p:cNvSpPr txBox="1">
            <a:spLocks/>
          </p:cNvSpPr>
          <p:nvPr userDrawn="1"/>
        </p:nvSpPr>
        <p:spPr>
          <a:xfrm>
            <a:off x="5004048" y="2924944"/>
            <a:ext cx="2758154" cy="358339"/>
          </a:xfrm>
          <a:prstGeom prst="rect">
            <a:avLst/>
          </a:prstGeom>
          <a:solidFill>
            <a:srgbClr val="7F7F7F"/>
          </a:solidFill>
        </p:spPr>
        <p:txBody>
          <a:bodyPr vert="horz" lIns="91440" tIns="45720" rIns="91440" bIns="45720" rtlCol="0">
            <a:normAutofit/>
          </a:bodyPr>
          <a:lstStyle>
            <a:lvl1pPr marL="324000" indent="-252000" algn="l" defTabSz="457200" rtl="0" eaLnBrk="1" latinLnBrk="0" hangingPunct="1">
              <a:spcBef>
                <a:spcPct val="20000"/>
              </a:spcBef>
              <a:buFont typeface="+mj-lt"/>
              <a:buAutoNum type="romanUcPeriod" startAt="5"/>
              <a:defRPr sz="1600" b="1" kern="1200" spc="-80" baseline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altLang="ko-KR" noProof="0" dirty="0" smtClean="0">
                <a:solidFill>
                  <a:sysClr val="window" lastClr="FFFFFF"/>
                </a:solidFill>
              </a:rPr>
              <a:t>V. 2 </a:t>
            </a:r>
            <a:r>
              <a:rPr lang="ko-KR" altLang="en-US" noProof="0" dirty="0" smtClean="0">
                <a:solidFill>
                  <a:sysClr val="window" lastClr="FFFFFF"/>
                </a:solidFill>
              </a:rPr>
              <a:t>차년도 사업 계획</a:t>
            </a:r>
            <a:endParaRPr kumimoji="0" lang="ko-KR" altLang="en-US" sz="1600" b="1" i="0" u="none" strike="noStrike" kern="1200" cap="none" spc="-8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11" name="내용 개체 틀 3"/>
          <p:cNvSpPr txBox="1">
            <a:spLocks/>
          </p:cNvSpPr>
          <p:nvPr userDrawn="1"/>
        </p:nvSpPr>
        <p:spPr>
          <a:xfrm>
            <a:off x="3275856" y="834142"/>
            <a:ext cx="2686577" cy="794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sz="4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목</a:t>
            </a:r>
            <a:r>
              <a:rPr lang="ko-KR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차</a:t>
            </a:r>
            <a:endParaRPr lang="en-US" altLang="ko-KR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텍스트 개체 틀 5"/>
          <p:cNvSpPr txBox="1">
            <a:spLocks/>
          </p:cNvSpPr>
          <p:nvPr userDrawn="1"/>
        </p:nvSpPr>
        <p:spPr>
          <a:xfrm>
            <a:off x="1607693" y="3933055"/>
            <a:ext cx="2758154" cy="358339"/>
          </a:xfrm>
          <a:prstGeom prst="rect">
            <a:avLst/>
          </a:prstGeom>
          <a:solidFill>
            <a:srgbClr val="7F7F7F"/>
          </a:solidFill>
        </p:spPr>
        <p:txBody>
          <a:bodyPr vert="horz" lIns="91440" tIns="45720" rIns="91440" bIns="45720" rtlCol="0">
            <a:normAutofit/>
          </a:bodyPr>
          <a:lstStyle>
            <a:lvl1pPr marL="324000" indent="-252000" algn="l" defTabSz="457200" rtl="0" eaLnBrk="1" latinLnBrk="0" hangingPunct="1">
              <a:spcBef>
                <a:spcPct val="20000"/>
              </a:spcBef>
              <a:buFont typeface="+mj-lt"/>
              <a:buAutoNum type="romanUcPeriod" startAt="3"/>
              <a:defRPr sz="1600" b="1" kern="1200" spc="-80" baseline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4000" marR="0" lvl="0" indent="-252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 startAt="3"/>
              <a:tabLst/>
              <a:defRPr/>
            </a:pPr>
            <a:r>
              <a:rPr kumimoji="0" lang="ko-KR" altLang="en-US" sz="1600" b="1" i="0" u="none" strike="noStrike" kern="1200" cap="none" spc="-8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기술 개발 성과</a:t>
            </a:r>
            <a:endParaRPr kumimoji="0" lang="ko-KR" altLang="en-US" sz="1600" b="1" i="0" u="none" strike="noStrike" kern="1200" cap="none" spc="-8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13" name="텍스트 개체 틀 9"/>
          <p:cNvSpPr txBox="1">
            <a:spLocks/>
          </p:cNvSpPr>
          <p:nvPr userDrawn="1"/>
        </p:nvSpPr>
        <p:spPr>
          <a:xfrm>
            <a:off x="5004048" y="3934757"/>
            <a:ext cx="2758154" cy="358339"/>
          </a:xfrm>
          <a:prstGeom prst="rect">
            <a:avLst/>
          </a:prstGeom>
          <a:solidFill>
            <a:srgbClr val="7F7F7F"/>
          </a:solidFill>
        </p:spPr>
        <p:txBody>
          <a:bodyPr vert="horz" lIns="91440" tIns="45720" rIns="91440" bIns="45720" rtlCol="0">
            <a:normAutofit/>
          </a:bodyPr>
          <a:lstStyle>
            <a:lvl1pPr marL="324000" indent="-252000" algn="l" defTabSz="457200" rtl="0" eaLnBrk="1" latinLnBrk="0" hangingPunct="1">
              <a:spcBef>
                <a:spcPct val="20000"/>
              </a:spcBef>
              <a:buFont typeface="+mj-lt"/>
              <a:buAutoNum type="romanUcPeriod" startAt="5"/>
              <a:defRPr sz="1600" b="1" kern="1200" spc="-80" baseline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altLang="ko-KR" noProof="0" dirty="0" smtClean="0">
                <a:solidFill>
                  <a:sysClr val="window" lastClr="FFFFFF"/>
                </a:solidFill>
              </a:rPr>
              <a:t>VI. </a:t>
            </a:r>
            <a:r>
              <a:rPr lang="ko-KR" altLang="en-US" noProof="0" dirty="0" smtClean="0">
                <a:solidFill>
                  <a:sysClr val="window" lastClr="FFFFFF"/>
                </a:solidFill>
              </a:rPr>
              <a:t>향후 방향 및 비전</a:t>
            </a:r>
            <a:endParaRPr kumimoji="0" lang="ko-KR" altLang="en-US" sz="1600" b="1" i="0" u="none" strike="noStrike" kern="1200" cap="none" spc="-8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77796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A9146-E564-4C7F-82A2-DC243063CFC3}" type="datetimeFigureOut">
              <a:rPr lang="ko-KR" altLang="en-US" smtClean="0"/>
              <a:t>2014-04-24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D11E0-8F45-41D7-B569-487ECD2051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15132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A9146-E564-4C7F-82A2-DC243063CFC3}" type="datetimeFigureOut">
              <a:rPr lang="ko-KR" altLang="en-US" smtClean="0"/>
              <a:t>2014-04-24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D11E0-8F45-41D7-B569-487ECD2051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01037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A9146-E564-4C7F-82A2-DC243063CFC3}" type="datetimeFigureOut">
              <a:rPr lang="ko-KR" altLang="en-US" smtClean="0"/>
              <a:t>2014-04-24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D11E0-8F45-41D7-B569-487ECD2051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51529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A9146-E564-4C7F-82A2-DC243063CFC3}" type="datetimeFigureOut">
              <a:rPr lang="ko-KR" altLang="en-US" smtClean="0"/>
              <a:t>2014-04-24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D11E0-8F45-41D7-B569-487ECD2051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55696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A9146-E564-4C7F-82A2-DC243063CFC3}" type="datetimeFigureOut">
              <a:rPr lang="ko-KR" altLang="en-US" smtClean="0"/>
              <a:t>2014-04-24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D11E0-8F45-41D7-B569-487ECD2051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42793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A9146-E564-4C7F-82A2-DC243063CFC3}" type="datetimeFigureOut">
              <a:rPr lang="ko-KR" altLang="en-US" smtClean="0"/>
              <a:t>2014-04-24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D11E0-8F45-41D7-B569-487ECD2051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98352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A9146-E564-4C7F-82A2-DC243063CFC3}" type="datetimeFigureOut">
              <a:rPr lang="ko-KR" altLang="en-US" smtClean="0"/>
              <a:t>2014-04-24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D11E0-8F45-41D7-B569-487ECD2051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13453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A9146-E564-4C7F-82A2-DC243063CFC3}" type="datetimeFigureOut">
              <a:rPr lang="ko-KR" altLang="en-US" smtClean="0"/>
              <a:t>2014-04-24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D11E0-8F45-41D7-B569-487ECD2051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092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구역 머리글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00F1-FC98-40CF-B554-8FB9E375CEBA}" type="datetimeFigureOut">
              <a:rPr lang="ko-KR" altLang="en-US" smtClean="0"/>
              <a:t>2014-04-24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6A59-D1FA-4F65-A5D2-37D322203D61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85" b="50000"/>
          <a:stretch/>
        </p:blipFill>
        <p:spPr>
          <a:xfrm>
            <a:off x="-8759" y="8674"/>
            <a:ext cx="9152759" cy="6846416"/>
          </a:xfrm>
          <a:prstGeom prst="rect">
            <a:avLst/>
          </a:prstGeom>
        </p:spPr>
      </p:pic>
      <p:sp>
        <p:nvSpPr>
          <p:cNvPr id="7" name="직각 삼각형 6"/>
          <p:cNvSpPr/>
          <p:nvPr userDrawn="1"/>
        </p:nvSpPr>
        <p:spPr>
          <a:xfrm flipH="1">
            <a:off x="4427984" y="4725144"/>
            <a:ext cx="4824536" cy="2142356"/>
          </a:xfrm>
          <a:prstGeom prst="rtTriangl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0492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제목 및 내용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5292080" y="5013176"/>
            <a:ext cx="3851920" cy="1824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00F1-FC98-40CF-B554-8FB9E375CEBA}" type="datetimeFigureOut">
              <a:rPr lang="ko-KR" altLang="en-US" smtClean="0"/>
              <a:t>2014-04-24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6A59-D1FA-4F65-A5D2-37D322203D61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Picture 2" descr="\\psf\Home\Downloads\test2 (1)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805" y="5451035"/>
            <a:ext cx="2773707" cy="138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005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제목 및 내용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 userDrawn="1"/>
        </p:nvGrpSpPr>
        <p:grpSpPr>
          <a:xfrm>
            <a:off x="7092280" y="-29741"/>
            <a:ext cx="2031901" cy="1219141"/>
            <a:chOff x="7092280" y="-29741"/>
            <a:chExt cx="2031901" cy="1219141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80" y="-29741"/>
              <a:ext cx="2031901" cy="1219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70" t="39714" r="31291" b="24761"/>
            <a:stretch/>
          </p:blipFill>
          <p:spPr bwMode="auto">
            <a:xfrm>
              <a:off x="7878044" y="448575"/>
              <a:ext cx="610348" cy="433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직사각형 7"/>
          <p:cNvSpPr/>
          <p:nvPr userDrawn="1"/>
        </p:nvSpPr>
        <p:spPr>
          <a:xfrm>
            <a:off x="5292080" y="5013176"/>
            <a:ext cx="3851920" cy="1824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00F1-FC98-40CF-B554-8FB9E375CEBA}" type="datetimeFigureOut">
              <a:rPr lang="ko-KR" altLang="en-US" smtClean="0"/>
              <a:t>2014-04-24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6A59-D1FA-4F65-A5D2-37D322203D61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Picture 2" descr="\\psf\Home\Downloads\test2 (1)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805" y="5451035"/>
            <a:ext cx="2773707" cy="138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89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제목 및 내용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 userDrawn="1"/>
        </p:nvGrpSpPr>
        <p:grpSpPr>
          <a:xfrm>
            <a:off x="7092280" y="-29741"/>
            <a:ext cx="2031901" cy="1219141"/>
            <a:chOff x="7092280" y="-29741"/>
            <a:chExt cx="2031901" cy="1219141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80" y="-29741"/>
              <a:ext cx="2031901" cy="1219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480" r="61858" b="24761"/>
            <a:stretch/>
          </p:blipFill>
          <p:spPr bwMode="auto">
            <a:xfrm>
              <a:off x="7092280" y="579829"/>
              <a:ext cx="775011" cy="301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직사각형 7"/>
          <p:cNvSpPr/>
          <p:nvPr userDrawn="1"/>
        </p:nvSpPr>
        <p:spPr>
          <a:xfrm>
            <a:off x="5292080" y="5013176"/>
            <a:ext cx="3851920" cy="1824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00F1-FC98-40CF-B554-8FB9E375CEBA}" type="datetimeFigureOut">
              <a:rPr lang="ko-KR" altLang="en-US" smtClean="0"/>
              <a:t>2014-04-24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6A59-D1FA-4F65-A5D2-37D322203D61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Picture 2" descr="\\psf\Home\Downloads\test2 (1)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805" y="5451035"/>
            <a:ext cx="2773707" cy="138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101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제목 및 내용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 userDrawn="1"/>
        </p:nvGrpSpPr>
        <p:grpSpPr>
          <a:xfrm>
            <a:off x="7092280" y="-29741"/>
            <a:ext cx="2031901" cy="1219141"/>
            <a:chOff x="7092280" y="-29741"/>
            <a:chExt cx="2031901" cy="1219141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80" y="-29741"/>
              <a:ext cx="2031901" cy="1219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645"/>
            <a:stretch/>
          </p:blipFill>
          <p:spPr bwMode="auto">
            <a:xfrm>
              <a:off x="7092280" y="764704"/>
              <a:ext cx="2031901" cy="418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직사각형 7"/>
          <p:cNvSpPr/>
          <p:nvPr userDrawn="1"/>
        </p:nvSpPr>
        <p:spPr>
          <a:xfrm>
            <a:off x="5292080" y="5013176"/>
            <a:ext cx="3851920" cy="1824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00F1-FC98-40CF-B554-8FB9E375CEBA}" type="datetimeFigureOut">
              <a:rPr lang="ko-KR" altLang="en-US" smtClean="0"/>
              <a:t>2014-04-24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6A59-D1FA-4F65-A5D2-37D322203D61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Picture 2" descr="\\psf\Home\Downloads\test2 (1)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805" y="5451035"/>
            <a:ext cx="2773707" cy="138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101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B00F1-FC98-40CF-B554-8FB9E375CEBA}" type="datetimeFigureOut">
              <a:rPr lang="ko-KR" altLang="en-US" smtClean="0"/>
              <a:t>2014-04-24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E6A59-D1FA-4F65-A5D2-37D322203D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9226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5" r:id="rId3"/>
    <p:sldLayoutId id="2147483698" r:id="rId4"/>
    <p:sldLayoutId id="2147483677" r:id="rId5"/>
    <p:sldLayoutId id="2147483676" r:id="rId6"/>
    <p:sldLayoutId id="2147483700" r:id="rId7"/>
    <p:sldLayoutId id="2147483702" r:id="rId8"/>
    <p:sldLayoutId id="2147483703" r:id="rId9"/>
    <p:sldLayoutId id="2147483697" r:id="rId10"/>
    <p:sldLayoutId id="2147483701" r:id="rId11"/>
    <p:sldLayoutId id="2147483692" r:id="rId12"/>
    <p:sldLayoutId id="2147483651" r:id="rId13"/>
    <p:sldLayoutId id="2147483652" r:id="rId14"/>
    <p:sldLayoutId id="2147483653" r:id="rId15"/>
    <p:sldLayoutId id="2147483654" r:id="rId16"/>
    <p:sldLayoutId id="2147483655" r:id="rId17"/>
    <p:sldLayoutId id="2147483656" r:id="rId18"/>
    <p:sldLayoutId id="2147483657" r:id="rId19"/>
    <p:sldLayoutId id="2147483658" r:id="rId20"/>
    <p:sldLayoutId id="2147483659" r:id="rId21"/>
    <p:sldLayoutId id="2147483661" r:id="rId22"/>
    <p:sldLayoutId id="2147483678" r:id="rId23"/>
    <p:sldLayoutId id="2147483679" r:id="rId24"/>
    <p:sldLayoutId id="2147483699" r:id="rId2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1960E-DC4C-4D2C-B1A3-3F653432DC1B}" type="datetimeFigureOut">
              <a:rPr lang="ko-KR" altLang="en-US" smtClean="0"/>
              <a:t>2014-04-24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CEB4E-45A4-48E4-AE84-23F1355D40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705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A9146-E564-4C7F-82A2-DC243063CFC3}" type="datetimeFigureOut">
              <a:rPr lang="ko-KR" altLang="en-US" smtClean="0"/>
              <a:t>2014-04-24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D11E0-8F45-41D7-B569-487ECD2051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8480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diagramData" Target="../diagrams/data1.xml"/><Relationship Id="rId16" Type="http://schemas.openxmlformats.org/officeDocument/2006/relationships/image" Target="../media/image52.jpeg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11" Type="http://schemas.openxmlformats.org/officeDocument/2006/relationships/image" Target="../media/image47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notesSlide" Target="../notesSlides/notesSlide8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3"/>
          <p:cNvSpPr txBox="1">
            <a:spLocks/>
          </p:cNvSpPr>
          <p:nvPr/>
        </p:nvSpPr>
        <p:spPr>
          <a:xfrm>
            <a:off x="518864" y="1484784"/>
            <a:ext cx="8085584" cy="2448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맑은 고딕" pitchFamily="50" charset="-127"/>
              </a:rPr>
              <a:t>2014 </a:t>
            </a:r>
            <a:r>
              <a:rPr lang="en-US" altLang="ko-KR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맑은 고딕" pitchFamily="50" charset="-127"/>
              </a:rPr>
              <a:t>CnO</a:t>
            </a:r>
            <a:r>
              <a:rPr lang="en-US" altLang="ko-KR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맑은 고딕" pitchFamily="50" charset="-127"/>
              </a:rPr>
              <a:t> Conference</a:t>
            </a:r>
            <a:endParaRPr lang="ko-KR" altLang="en-US" dirty="0" smtClean="0">
              <a:solidFill>
                <a:schemeClr val="accent1">
                  <a:lumMod val="40000"/>
                  <a:lumOff val="60000"/>
                </a:schemeClr>
              </a:solidFill>
              <a:latin typeface="+mj-lt"/>
              <a:ea typeface="맑은 고딕" pitchFamily="50" charset="-127"/>
            </a:endParaRPr>
          </a:p>
          <a:p>
            <a:pPr marL="0" indent="0">
              <a:buNone/>
            </a:pPr>
            <a:r>
              <a:rPr lang="en-US" altLang="ko-KR" sz="2000" b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altLang="ko-KR" sz="2000" b="1" dirty="0" smtClean="0">
                <a:solidFill>
                  <a:schemeClr val="bg1"/>
                </a:solidFill>
                <a:latin typeface="+mj-lt"/>
              </a:rPr>
            </a:br>
            <a:r>
              <a:rPr lang="ko-KR" altLang="en-US" sz="4400" b="1" dirty="0" smtClean="0">
                <a:solidFill>
                  <a:schemeClr val="bg1"/>
                </a:solidFill>
                <a:latin typeface="+mj-lt"/>
              </a:rPr>
              <a:t>민간주도 </a:t>
            </a:r>
            <a:r>
              <a:rPr lang="en-US" altLang="ko-KR" sz="4400" b="1" dirty="0" smtClean="0">
                <a:solidFill>
                  <a:schemeClr val="bg1"/>
                </a:solidFill>
                <a:latin typeface="+mj-lt"/>
              </a:rPr>
              <a:t>Open </a:t>
            </a:r>
            <a:r>
              <a:rPr lang="en-US" altLang="ko-KR" sz="4400" b="1" dirty="0" err="1" smtClean="0">
                <a:solidFill>
                  <a:schemeClr val="bg1"/>
                </a:solidFill>
                <a:latin typeface="+mj-lt"/>
              </a:rPr>
              <a:t>PaaS</a:t>
            </a:r>
            <a:r>
              <a:rPr lang="en-US" altLang="ko-KR" sz="7200" dirty="0">
                <a:solidFill>
                  <a:schemeClr val="bg1"/>
                </a:solidFill>
                <a:latin typeface="+mj-lt"/>
              </a:rPr>
              <a:t/>
            </a:r>
            <a:br>
              <a:rPr lang="en-US" altLang="ko-KR" sz="7200" dirty="0">
                <a:solidFill>
                  <a:schemeClr val="bg1"/>
                </a:solidFill>
                <a:latin typeface="+mj-lt"/>
              </a:rPr>
            </a:br>
            <a:r>
              <a:rPr lang="ko-KR" altLang="en-US" sz="4800" dirty="0" smtClean="0">
                <a:solidFill>
                  <a:schemeClr val="bg1"/>
                </a:solidFill>
                <a:latin typeface="+mj-lt"/>
              </a:rPr>
              <a:t>오픈 </a:t>
            </a:r>
            <a:r>
              <a:rPr lang="ko-KR" altLang="en-US" sz="4800" dirty="0" err="1" smtClean="0">
                <a:solidFill>
                  <a:schemeClr val="bg1"/>
                </a:solidFill>
                <a:latin typeface="+mj-lt"/>
              </a:rPr>
              <a:t>클라우드</a:t>
            </a:r>
            <a:r>
              <a:rPr lang="ko-KR" altLang="en-US" sz="4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ko-KR" altLang="en-US" sz="4800" dirty="0" smtClean="0">
                <a:solidFill>
                  <a:schemeClr val="bg1"/>
                </a:solidFill>
                <a:latin typeface="+mj-lt"/>
              </a:rPr>
              <a:t>엔진</a:t>
            </a:r>
            <a:endParaRPr lang="en-US" altLang="ko-KR" sz="4800" dirty="0" smtClean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n-US" altLang="ko-KR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>
              <a:buNone/>
            </a:pPr>
            <a:r>
              <a:rPr lang="en-US" altLang="ko-K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www.opence.org</a:t>
            </a:r>
            <a:endParaRPr lang="en-US" altLang="ko-KR" sz="6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8" name="Picture 2" descr="\\psf\Home\Downloads\test2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805" y="5451035"/>
            <a:ext cx="2773707" cy="138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51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나눔바른고딕 Bold" charset="0"/>
                <a:ea typeface="나눔바른고딕 Bold" charset="0"/>
                <a:cs typeface="나눔바른고딕 Bold" charset="0"/>
              </a:rPr>
              <a:t>Why </a:t>
            </a:r>
            <a:r>
              <a:rPr lang="en-US" dirty="0" err="1" smtClean="0">
                <a:latin typeface="나눔바른고딕 Bold" charset="0"/>
                <a:ea typeface="나눔바른고딕 Bold" charset="0"/>
                <a:cs typeface="나눔바른고딕 Bold" charset="0"/>
              </a:rPr>
              <a:t>Netra</a:t>
            </a:r>
            <a:r>
              <a:rPr lang="en-US" dirty="0" smtClean="0">
                <a:latin typeface="나눔바른고딕 Bold" charset="0"/>
                <a:ea typeface="나눔바른고딕 Bold" charset="0"/>
                <a:cs typeface="나눔바른고딕 Bold" charset="0"/>
              </a:rPr>
              <a:t>? Human Error &amp; Time</a:t>
            </a:r>
            <a:endParaRPr lang="en-US" dirty="0">
              <a:latin typeface="나눔바른고딕 Bold" charset="0"/>
              <a:ea typeface="나눔바른고딕 Bold" charset="0"/>
              <a:cs typeface="나눔바른고딕 Bold" charset="0"/>
            </a:endParaRPr>
          </a:p>
        </p:txBody>
      </p:sp>
      <p:pic>
        <p:nvPicPr>
          <p:cNvPr id="4403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1833563"/>
            <a:ext cx="5807075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3292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z="4000">
                <a:latin typeface="나눔바른고딕 Bold" charset="0"/>
                <a:ea typeface="나눔바른고딕 Bold" charset="0"/>
                <a:cs typeface="나눔바른고딕 Bold" charset="0"/>
              </a:rPr>
              <a:t>페이스북</a:t>
            </a:r>
            <a:r>
              <a:rPr lang="en-US" altLang="ko-KR" sz="4000">
                <a:latin typeface="나눔바른고딕 Bold" charset="0"/>
                <a:ea typeface="나눔바른고딕 Bold" charset="0"/>
                <a:cs typeface="나눔바른고딕 Bold" charset="0"/>
              </a:rPr>
              <a:t>,</a:t>
            </a:r>
            <a:r>
              <a:rPr lang="ko-KR" altLang="en-US" sz="4000">
                <a:latin typeface="나눔바른고딕 Bold" charset="0"/>
                <a:ea typeface="나눔바른고딕 Bold" charset="0"/>
                <a:cs typeface="나눔바른고딕 Bold" charset="0"/>
              </a:rPr>
              <a:t> </a:t>
            </a:r>
            <a:r>
              <a:rPr lang="en-US" altLang="ko-KR" sz="4000">
                <a:latin typeface="나눔바른고딕 Bold" charset="0"/>
                <a:ea typeface="나눔바른고딕 Bold" charset="0"/>
                <a:cs typeface="나눔바른고딕 Bold" charset="0"/>
              </a:rPr>
              <a:t>1</a:t>
            </a:r>
            <a:r>
              <a:rPr lang="ko-KR" altLang="en-US" sz="4000">
                <a:latin typeface="나눔바른고딕 Bold" charset="0"/>
                <a:ea typeface="나눔바른고딕 Bold" charset="0"/>
                <a:cs typeface="나눔바른고딕 Bold" charset="0"/>
              </a:rPr>
              <a:t>명이 서버 </a:t>
            </a:r>
            <a:r>
              <a:rPr lang="en-US" altLang="ko-KR" sz="4000">
                <a:latin typeface="나눔바른고딕 Bold" charset="0"/>
                <a:ea typeface="나눔바른고딕 Bold" charset="0"/>
                <a:cs typeface="나눔바른고딕 Bold" charset="0"/>
              </a:rPr>
              <a:t>2</a:t>
            </a:r>
            <a:r>
              <a:rPr lang="ko-KR" altLang="en-US" sz="4000">
                <a:latin typeface="나눔바른고딕 Bold" charset="0"/>
                <a:ea typeface="나눔바른고딕 Bold" charset="0"/>
                <a:cs typeface="나눔바른고딕 Bold" charset="0"/>
              </a:rPr>
              <a:t>만대 관리하는 비결</a:t>
            </a:r>
            <a:endParaRPr lang="en-US" sz="4000">
              <a:latin typeface="나눔바른고딕 Bold" charset="0"/>
              <a:ea typeface="나눔바른고딕 Bold" charset="0"/>
              <a:cs typeface="나눔바른고딕 Bold" charset="0"/>
            </a:endParaRPr>
          </a:p>
        </p:txBody>
      </p:sp>
      <p:sp>
        <p:nvSpPr>
          <p:cNvPr id="45058" name="Rectangle 3"/>
          <p:cNvSpPr>
            <a:spLocks noChangeArrowheads="1"/>
          </p:cNvSpPr>
          <p:nvPr/>
        </p:nvSpPr>
        <p:spPr bwMode="auto">
          <a:xfrm>
            <a:off x="3311525" y="1797050"/>
            <a:ext cx="5734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o-KR" altLang="en-US"/>
              <a:t>김우용 기자</a:t>
            </a:r>
            <a:r>
              <a:rPr lang="en-US" altLang="ko-KR"/>
              <a:t>/ yong2@zdnet.co.kr 2013.11.26 / AM 10:23</a:t>
            </a:r>
            <a:endParaRPr lang="en-US"/>
          </a:p>
        </p:txBody>
      </p:sp>
      <p:sp>
        <p:nvSpPr>
          <p:cNvPr id="45059" name="Rectangle 4"/>
          <p:cNvSpPr>
            <a:spLocks noChangeArrowheads="1"/>
          </p:cNvSpPr>
          <p:nvPr/>
        </p:nvSpPr>
        <p:spPr bwMode="auto">
          <a:xfrm>
            <a:off x="3771900" y="2625725"/>
            <a:ext cx="5080000" cy="344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400" b="1">
                <a:solidFill>
                  <a:srgbClr val="800000"/>
                </a:solidFill>
                <a:latin typeface="나눔바른고딕OTF" charset="0"/>
                <a:ea typeface="나눔바른고딕OTF" charset="0"/>
                <a:cs typeface="나눔바른고딕OTF" charset="0"/>
              </a:rPr>
              <a:t>페이스북은 </a:t>
            </a:r>
            <a:r>
              <a:rPr lang="en-US" altLang="ko-KR" sz="1400" b="1">
                <a:solidFill>
                  <a:srgbClr val="800000"/>
                </a:solidFill>
                <a:latin typeface="나눔바른고딕OTF" charset="0"/>
                <a:ea typeface="나눔바른고딕OTF" charset="0"/>
                <a:cs typeface="나눔바른고딕OTF" charset="0"/>
              </a:rPr>
              <a:t>IT</a:t>
            </a:r>
            <a:r>
              <a:rPr lang="ko-KR" altLang="en-US" sz="1400" b="1">
                <a:solidFill>
                  <a:srgbClr val="800000"/>
                </a:solidFill>
                <a:latin typeface="나눔바른고딕OTF" charset="0"/>
                <a:ea typeface="나눔바른고딕OTF" charset="0"/>
                <a:cs typeface="나눔바른고딕OTF" charset="0"/>
              </a:rPr>
              <a:t>인프라에 대한 매뉴얼 관리를 최대한 제거했다</a:t>
            </a:r>
            <a:r>
              <a:rPr lang="en-US" altLang="ko-KR" sz="1400" b="1">
                <a:solidFill>
                  <a:srgbClr val="800000"/>
                </a:solidFill>
                <a:latin typeface="나눔바른고딕OTF" charset="0"/>
                <a:ea typeface="나눔바른고딕OTF" charset="0"/>
                <a:cs typeface="나눔바른고딕OTF" charset="0"/>
              </a:rPr>
              <a:t>. </a:t>
            </a:r>
            <a:r>
              <a:rPr lang="ko-KR" altLang="en-US" sz="1400">
                <a:latin typeface="나눔바른고딕OTF" charset="0"/>
                <a:ea typeface="나눔바른고딕OTF" charset="0"/>
                <a:cs typeface="나눔바른고딕OTF" charset="0"/>
              </a:rPr>
              <a:t>서버와 저장매체는 오픈컴퓨트프로젝트</a:t>
            </a:r>
            <a:r>
              <a:rPr lang="en-US" altLang="ko-KR" sz="1400">
                <a:latin typeface="나눔바른고딕OTF" charset="0"/>
                <a:ea typeface="나눔바른고딕OTF" charset="0"/>
                <a:cs typeface="나눔바른고딕OTF" charset="0"/>
              </a:rPr>
              <a:t>(OCP)</a:t>
            </a:r>
            <a:r>
              <a:rPr lang="ko-KR" altLang="en-US" sz="1400">
                <a:latin typeface="나눔바른고딕OTF" charset="0"/>
                <a:ea typeface="나눔바른고딕OTF" charset="0"/>
                <a:cs typeface="나눔바른고딕OTF" charset="0"/>
              </a:rPr>
              <a:t>에 기반한 디자인 덕분에 도구없이도 교체가능하다</a:t>
            </a:r>
            <a:r>
              <a:rPr lang="en-US" altLang="ko-KR" sz="1400">
                <a:latin typeface="나눔바른고딕OTF" charset="0"/>
                <a:ea typeface="나눔바른고딕OTF" charset="0"/>
                <a:cs typeface="나눔바른고딕OTF" charset="0"/>
              </a:rPr>
              <a:t>. </a:t>
            </a:r>
            <a:r>
              <a:rPr lang="ko-KR" altLang="en-US" sz="1400" b="1">
                <a:solidFill>
                  <a:srgbClr val="800000"/>
                </a:solidFill>
                <a:latin typeface="나눔바른고딕OTF" charset="0"/>
                <a:ea typeface="나눔바른고딕OTF" charset="0"/>
                <a:cs typeface="나눔바른고딕OTF" charset="0"/>
              </a:rPr>
              <a:t>사이보그</a:t>
            </a:r>
            <a:r>
              <a:rPr lang="en-US" altLang="ko-KR" sz="1400" b="1">
                <a:solidFill>
                  <a:srgbClr val="800000"/>
                </a:solidFill>
                <a:latin typeface="나눔바른고딕OTF" charset="0"/>
                <a:ea typeface="나눔바른고딕OTF" charset="0"/>
                <a:cs typeface="나눔바른고딕OTF" charset="0"/>
              </a:rPr>
              <a:t>(Cyborg)</a:t>
            </a:r>
            <a:r>
              <a:rPr lang="ko-KR" altLang="en-US" sz="1400" b="1">
                <a:solidFill>
                  <a:srgbClr val="800000"/>
                </a:solidFill>
                <a:latin typeface="나눔바른고딕OTF" charset="0"/>
                <a:ea typeface="나눔바른고딕OTF" charset="0"/>
                <a:cs typeface="나눔바른고딕OTF" charset="0"/>
              </a:rPr>
              <a:t>라 불리는 시스템은 오작동하는 서버들을 자동으로 수리하며</a:t>
            </a:r>
            <a:r>
              <a:rPr lang="en-US" altLang="ko-KR" sz="1400" b="1">
                <a:solidFill>
                  <a:srgbClr val="800000"/>
                </a:solidFill>
                <a:latin typeface="나눔바른고딕OTF" charset="0"/>
                <a:ea typeface="나눔바른고딕OTF" charset="0"/>
                <a:cs typeface="나눔바른고딕OTF" charset="0"/>
              </a:rPr>
              <a:t>, </a:t>
            </a:r>
            <a:r>
              <a:rPr lang="ko-KR" altLang="en-US" sz="1400" b="1">
                <a:solidFill>
                  <a:srgbClr val="800000"/>
                </a:solidFill>
                <a:latin typeface="나눔바른고딕OTF" charset="0"/>
                <a:ea typeface="나눔바른고딕OTF" charset="0"/>
                <a:cs typeface="나눔바른고딕OTF" charset="0"/>
              </a:rPr>
              <a:t>셰프</a:t>
            </a:r>
            <a:r>
              <a:rPr lang="en-US" altLang="ko-KR" sz="1400" b="1">
                <a:solidFill>
                  <a:srgbClr val="800000"/>
                </a:solidFill>
                <a:latin typeface="나눔바른고딕OTF" charset="0"/>
                <a:ea typeface="나눔바른고딕OTF" charset="0"/>
                <a:cs typeface="나눔바른고딕OTF" charset="0"/>
              </a:rPr>
              <a:t>(Chef) </a:t>
            </a:r>
            <a:r>
              <a:rPr lang="ko-KR" altLang="en-US" sz="1400" b="1">
                <a:solidFill>
                  <a:srgbClr val="800000"/>
                </a:solidFill>
                <a:latin typeface="나눔바른고딕OTF" charset="0"/>
                <a:ea typeface="나눔바른고딕OTF" charset="0"/>
                <a:cs typeface="나눔바른고딕OTF" charset="0"/>
              </a:rPr>
              <a:t>같은 프로비저닝도구가 수천대의 서버 관리를 도와준다</a:t>
            </a:r>
            <a:r>
              <a:rPr lang="en-US" altLang="ko-KR" sz="1400" b="1">
                <a:solidFill>
                  <a:srgbClr val="800000"/>
                </a:solidFill>
                <a:latin typeface="나눔바른고딕OTF" charset="0"/>
                <a:ea typeface="나눔바른고딕OTF" charset="0"/>
                <a:cs typeface="나눔바른고딕OTF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ko-KR" altLang="en-US" sz="1400">
                <a:latin typeface="나눔바른고딕OTF" charset="0"/>
                <a:ea typeface="나눔바른고딕OTF" charset="0"/>
                <a:cs typeface="나눔바른고딕OTF" charset="0"/>
              </a:rPr>
              <a:t>페이스북의 최신 자동화 툴은 클러스터플래너란 것이다</a:t>
            </a:r>
            <a:r>
              <a:rPr lang="en-US" altLang="ko-KR" sz="1400">
                <a:latin typeface="나눔바른고딕OTF" charset="0"/>
                <a:ea typeface="나눔바른고딕OTF" charset="0"/>
                <a:cs typeface="나눔바른고딕OTF" charset="0"/>
              </a:rPr>
              <a:t>. </a:t>
            </a:r>
            <a:r>
              <a:rPr lang="ko-KR" altLang="en-US" sz="1400">
                <a:latin typeface="나눔바른고딕OTF" charset="0"/>
                <a:ea typeface="나눔바른고딕OTF" charset="0"/>
                <a:cs typeface="나눔바른고딕OTF" charset="0"/>
              </a:rPr>
              <a:t>페이스북은 끊임없이 비즈니스 요구사항 변화에 맞추기 위해 수천대의 서버를 규칙적으로 배포한다</a:t>
            </a:r>
            <a:r>
              <a:rPr lang="en-US" altLang="ko-KR" sz="1400">
                <a:latin typeface="나눔바른고딕OTF" charset="0"/>
                <a:ea typeface="나눔바른고딕OTF" charset="0"/>
                <a:cs typeface="나눔바른고딕OTF" charset="0"/>
              </a:rPr>
              <a:t>. </a:t>
            </a:r>
            <a:r>
              <a:rPr lang="ko-KR" altLang="en-US" sz="1400">
                <a:latin typeface="나눔바른고딕OTF" charset="0"/>
                <a:ea typeface="나눔바른고딕OTF" charset="0"/>
                <a:cs typeface="나눔바른고딕OTF" charset="0"/>
              </a:rPr>
              <a:t>클러스터플래너는 전세계 데이터센터에 걸쳐 서버 클러스터의 최적 위치를 찾아준다</a:t>
            </a:r>
            <a:r>
              <a:rPr lang="en-US" altLang="ko-KR" sz="1400">
                <a:latin typeface="나눔바른고딕OTF" charset="0"/>
                <a:ea typeface="나눔바른고딕OTF" charset="0"/>
                <a:cs typeface="나눔바른고딕OTF" charset="0"/>
              </a:rPr>
              <a:t>. </a:t>
            </a:r>
          </a:p>
          <a:p>
            <a:pPr>
              <a:lnSpc>
                <a:spcPct val="130000"/>
              </a:lnSpc>
            </a:pPr>
            <a:r>
              <a:rPr lang="ko-KR" altLang="en-US" sz="1400">
                <a:latin typeface="나눔바른고딕OTF" charset="0"/>
                <a:ea typeface="나눔바른고딕OTF" charset="0"/>
                <a:cs typeface="나눔바른고딕OTF" charset="0"/>
              </a:rPr>
              <a:t>그는 </a:t>
            </a:r>
            <a:r>
              <a:rPr lang="en-US" altLang="ko-KR" sz="1400">
                <a:latin typeface="나눔바른고딕OTF" charset="0"/>
                <a:ea typeface="나눔바른고딕OTF" charset="0"/>
                <a:cs typeface="나눔바른고딕OTF" charset="0"/>
              </a:rPr>
              <a:t>"</a:t>
            </a:r>
            <a:r>
              <a:rPr lang="ko-KR" altLang="en-US" sz="1400">
                <a:latin typeface="나눔바른고딕OTF" charset="0"/>
                <a:ea typeface="나눔바른고딕OTF" charset="0"/>
                <a:cs typeface="나눔바른고딕OTF" charset="0"/>
              </a:rPr>
              <a:t>우리가 효율적으로 서버 수리를 할 수 있는 건 데이터를 수집하고 분석하는 자동화된 시스템을 보유했기 때문</a:t>
            </a:r>
            <a:r>
              <a:rPr lang="en-US" altLang="ko-KR" sz="1400">
                <a:latin typeface="나눔바른고딕OTF" charset="0"/>
                <a:ea typeface="나눔바른고딕OTF" charset="0"/>
                <a:cs typeface="나눔바른고딕OTF" charset="0"/>
              </a:rPr>
              <a:t>"</a:t>
            </a:r>
            <a:r>
              <a:rPr lang="ko-KR" altLang="en-US" sz="1400">
                <a:latin typeface="나눔바른고딕OTF" charset="0"/>
                <a:ea typeface="나눔바른고딕OTF" charset="0"/>
                <a:cs typeface="나눔바른고딕OTF" charset="0"/>
              </a:rPr>
              <a:t>이라며 </a:t>
            </a:r>
            <a:r>
              <a:rPr lang="en-US" altLang="ko-KR" sz="1400">
                <a:latin typeface="나눔바른고딕OTF" charset="0"/>
                <a:ea typeface="나눔바른고딕OTF" charset="0"/>
                <a:cs typeface="나눔바른고딕OTF" charset="0"/>
              </a:rPr>
              <a:t>"</a:t>
            </a:r>
            <a:r>
              <a:rPr lang="ko-KR" altLang="en-US" sz="1400">
                <a:latin typeface="나눔바른고딕OTF" charset="0"/>
                <a:ea typeface="나눔바른고딕OTF" charset="0"/>
                <a:cs typeface="나눔바른고딕OTF" charset="0"/>
              </a:rPr>
              <a:t>사이보그는 재시작 같은 단순한 작업을 요하는 서버수리를 시도한다</a:t>
            </a:r>
            <a:r>
              <a:rPr lang="en-US" altLang="ko-KR" sz="1400">
                <a:latin typeface="나눔바른고딕OTF" charset="0"/>
                <a:ea typeface="나눔바른고딕OTF" charset="0"/>
                <a:cs typeface="나눔바른고딕OTF" charset="0"/>
              </a:rPr>
              <a:t>"</a:t>
            </a:r>
            <a:r>
              <a:rPr lang="ko-KR" altLang="en-US" sz="1400">
                <a:latin typeface="나눔바른고딕OTF" charset="0"/>
                <a:ea typeface="나눔바른고딕OTF" charset="0"/>
                <a:cs typeface="나눔바른고딕OTF" charset="0"/>
              </a:rPr>
              <a:t>라고 설명했다</a:t>
            </a:r>
            <a:r>
              <a:rPr lang="en-US" altLang="ko-KR" sz="1400">
                <a:latin typeface="나눔바른고딕OTF" charset="0"/>
                <a:ea typeface="나눔바른고딕OTF" charset="0"/>
                <a:cs typeface="나눔바른고딕OTF" charset="0"/>
              </a:rPr>
              <a:t>. </a:t>
            </a:r>
            <a:endParaRPr lang="en-US" sz="1400">
              <a:latin typeface="나눔바른고딕OTF" charset="0"/>
              <a:ea typeface="나눔바른고딕OTF" charset="0"/>
              <a:cs typeface="나눔바른고딕OTF" charset="0"/>
            </a:endParaRPr>
          </a:p>
        </p:txBody>
      </p:sp>
      <p:pic>
        <p:nvPicPr>
          <p:cNvPr id="4506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2759075"/>
            <a:ext cx="3330575" cy="16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3649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736823" y="1149079"/>
            <a:ext cx="7704856" cy="4464496"/>
            <a:chOff x="7092280" y="-29741"/>
            <a:chExt cx="2031901" cy="1219141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80" y="-29741"/>
              <a:ext cx="2031901" cy="1219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41" t="45848" r="58287" b="24761"/>
            <a:stretch/>
          </p:blipFill>
          <p:spPr bwMode="auto">
            <a:xfrm>
              <a:off x="7184609" y="523356"/>
              <a:ext cx="755277" cy="358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08572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wrap="square" lIns="0" tIns="0" rIns="0" bIns="0" anchor="ctr">
            <a:spAutoFit/>
          </a:bodyPr>
          <a:lstStyle/>
          <a:p>
            <a:r>
              <a:rPr lang="en-US" altLang="ko-KR" sz="3600" dirty="0" smtClean="0">
                <a:ea typeface="나눔고딕 ExtraBold" pitchFamily="50" charset="-127"/>
              </a:rPr>
              <a:t>OCE Garuda :  </a:t>
            </a:r>
            <a:r>
              <a:rPr lang="en-US" altLang="ko-KR" sz="3600" dirty="0" err="1" smtClean="0">
                <a:ea typeface="나눔고딕 ExtraBold" pitchFamily="50" charset="-127"/>
              </a:rPr>
              <a:t>PaaS</a:t>
            </a:r>
            <a:endParaRPr lang="ko-KR" altLang="en-US" sz="3600" dirty="0">
              <a:ea typeface="나눔고딕 ExtraBold" pitchFamily="50" charset="-127"/>
            </a:endParaRPr>
          </a:p>
        </p:txBody>
      </p:sp>
      <p:sp>
        <p:nvSpPr>
          <p:cNvPr id="6" name="Content Placeholder 21"/>
          <p:cNvSpPr txBox="1">
            <a:spLocks/>
          </p:cNvSpPr>
          <p:nvPr/>
        </p:nvSpPr>
        <p:spPr>
          <a:xfrm>
            <a:off x="321076" y="1198493"/>
            <a:ext cx="7826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b="1">
                <a:latin typeface="산돌고딕 L" pitchFamily="18" charset="-127"/>
                <a:ea typeface="나눔고딕 ExtraBold"/>
              </a:defRPr>
            </a:lvl1pPr>
          </a:lstStyle>
          <a:p>
            <a:r>
              <a:rPr lang="ko-KR" altLang="en-US" dirty="0" smtClean="0">
                <a:latin typeface="+mj-ea"/>
                <a:ea typeface="+mj-ea"/>
              </a:rPr>
              <a:t>제공자</a:t>
            </a:r>
            <a:r>
              <a:rPr lang="en-US" altLang="ko-KR" dirty="0">
                <a:latin typeface="+mj-ea"/>
                <a:ea typeface="+mj-ea"/>
              </a:rPr>
              <a:t>-</a:t>
            </a:r>
            <a:r>
              <a:rPr lang="ko-KR" altLang="en-US" dirty="0">
                <a:latin typeface="+mj-ea"/>
                <a:ea typeface="+mj-ea"/>
              </a:rPr>
              <a:t>운영자</a:t>
            </a:r>
            <a:r>
              <a:rPr lang="en-US" altLang="ko-KR" dirty="0">
                <a:latin typeface="+mj-ea"/>
                <a:ea typeface="+mj-ea"/>
              </a:rPr>
              <a:t>-</a:t>
            </a:r>
            <a:r>
              <a:rPr lang="ko-KR" altLang="en-US" dirty="0">
                <a:latin typeface="+mj-ea"/>
                <a:ea typeface="+mj-ea"/>
              </a:rPr>
              <a:t>소비자가 참여하여 </a:t>
            </a:r>
            <a:r>
              <a:rPr lang="ko-KR" altLang="en-US" dirty="0" smtClean="0">
                <a:latin typeface="+mj-ea"/>
                <a:ea typeface="+mj-ea"/>
              </a:rPr>
              <a:t>개발</a:t>
            </a:r>
            <a:r>
              <a:rPr lang="en-US" altLang="ko-KR" dirty="0" smtClean="0">
                <a:latin typeface="+mj-ea"/>
                <a:ea typeface="+mj-ea"/>
              </a:rPr>
              <a:t>~</a:t>
            </a:r>
            <a:r>
              <a:rPr lang="ko-KR" altLang="en-US" dirty="0" err="1" smtClean="0">
                <a:latin typeface="+mj-ea"/>
                <a:ea typeface="+mj-ea"/>
              </a:rPr>
              <a:t>앱스토어까지의</a:t>
            </a:r>
            <a:r>
              <a:rPr lang="ko-KR" altLang="en-US" dirty="0" smtClean="0">
                <a:latin typeface="+mj-ea"/>
                <a:ea typeface="+mj-ea"/>
              </a:rPr>
              <a:t> 생태계 사이클을 참여자가 </a:t>
            </a:r>
            <a:r>
              <a:rPr lang="en-US" altLang="ko-KR" dirty="0" err="1" smtClean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rPr>
              <a:t>IaaS</a:t>
            </a:r>
            <a:r>
              <a:rPr lang="ko-KR" altLang="en-US" dirty="0" smtClean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rPr>
              <a:t>의 직접적인 핸들링 없이</a:t>
            </a:r>
            <a:r>
              <a:rPr lang="ko-KR" altLang="en-US" dirty="0" smtClean="0">
                <a:latin typeface="+mj-ea"/>
                <a:ea typeface="+mj-ea"/>
              </a:rPr>
              <a:t> 지원</a:t>
            </a:r>
            <a:r>
              <a:rPr lang="en-US" altLang="ko-KR" dirty="0" smtClean="0">
                <a:latin typeface="+mj-ea"/>
                <a:ea typeface="+mj-ea"/>
              </a:rPr>
              <a:t> </a:t>
            </a:r>
            <a:endParaRPr lang="en-US" dirty="0">
              <a:latin typeface="+mj-ea"/>
              <a:ea typeface="+mj-ea"/>
            </a:endParaRPr>
          </a:p>
        </p:txBody>
      </p:sp>
      <p:graphicFrame>
        <p:nvGraphicFramePr>
          <p:cNvPr id="7" name="다이어그램 6"/>
          <p:cNvGraphicFramePr/>
          <p:nvPr>
            <p:extLst>
              <p:ext uri="{D42A27DB-BD31-4B8C-83A1-F6EECF244321}">
                <p14:modId xmlns:p14="http://schemas.microsoft.com/office/powerpoint/2010/main" val="1544879035"/>
              </p:ext>
            </p:extLst>
          </p:nvPr>
        </p:nvGraphicFramePr>
        <p:xfrm>
          <a:off x="-501162" y="2317328"/>
          <a:ext cx="562707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roup 200"/>
          <p:cNvGrpSpPr/>
          <p:nvPr/>
        </p:nvGrpSpPr>
        <p:grpSpPr>
          <a:xfrm>
            <a:off x="1409090" y="3279563"/>
            <a:ext cx="1578460" cy="2010555"/>
            <a:chOff x="-90084" y="2711817"/>
            <a:chExt cx="2232137" cy="2784927"/>
          </a:xfrm>
        </p:grpSpPr>
        <p:grpSp>
          <p:nvGrpSpPr>
            <p:cNvPr id="3" name="Group 187"/>
            <p:cNvGrpSpPr/>
            <p:nvPr/>
          </p:nvGrpSpPr>
          <p:grpSpPr>
            <a:xfrm>
              <a:off x="1179737" y="2711817"/>
              <a:ext cx="900101" cy="989123"/>
              <a:chOff x="2427099" y="1530413"/>
              <a:chExt cx="900101" cy="989123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2427099" y="2178483"/>
                <a:ext cx="882877" cy="341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HY견고딕" pitchFamily="18" charset="-127"/>
                    <a:cs typeface="Arial" pitchFamily="34" charset="0"/>
                  </a:rPr>
                  <a:t>개발</a:t>
                </a:r>
                <a:r>
                  <a:rPr lang="ko-KR" altLang="en-US" sz="1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HY견고딕" pitchFamily="18" charset="-127"/>
                    <a:cs typeface="Arial" pitchFamily="34" charset="0"/>
                  </a:rPr>
                  <a:t>자</a:t>
                </a:r>
              </a:p>
            </p:txBody>
          </p:sp>
          <p:pic>
            <p:nvPicPr>
              <p:cNvPr id="20" name="그림 14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06539" y="1530413"/>
                <a:ext cx="820661" cy="714771"/>
              </a:xfrm>
              <a:prstGeom prst="rect">
                <a:avLst/>
              </a:prstGeom>
            </p:spPr>
          </p:pic>
        </p:grpSp>
        <p:grpSp>
          <p:nvGrpSpPr>
            <p:cNvPr id="4" name="Group 190"/>
            <p:cNvGrpSpPr/>
            <p:nvPr/>
          </p:nvGrpSpPr>
          <p:grpSpPr>
            <a:xfrm>
              <a:off x="-90084" y="2723271"/>
              <a:ext cx="1133282" cy="989127"/>
              <a:chOff x="3840350" y="1530412"/>
              <a:chExt cx="1133282" cy="989127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3840350" y="2178485"/>
                <a:ext cx="1133282" cy="341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HY견고딕" pitchFamily="18" charset="-127"/>
                    <a:cs typeface="Arial" pitchFamily="34" charset="0"/>
                  </a:rPr>
                  <a:t>아키텍</a:t>
                </a:r>
                <a:r>
                  <a:rPr lang="ko-KR" altLang="en-US" sz="1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HY견고딕" pitchFamily="18" charset="-127"/>
                    <a:cs typeface="Arial" pitchFamily="34" charset="0"/>
                  </a:rPr>
                  <a:t>트</a:t>
                </a:r>
              </a:p>
            </p:txBody>
          </p:sp>
          <p:pic>
            <p:nvPicPr>
              <p:cNvPr id="18" name="그림 15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92963" y="1530412"/>
                <a:ext cx="459816" cy="746632"/>
              </a:xfrm>
              <a:prstGeom prst="rect">
                <a:avLst/>
              </a:prstGeom>
            </p:spPr>
          </p:pic>
        </p:grpSp>
        <p:grpSp>
          <p:nvGrpSpPr>
            <p:cNvPr id="8" name="Group 193"/>
            <p:cNvGrpSpPr/>
            <p:nvPr/>
          </p:nvGrpSpPr>
          <p:grpSpPr>
            <a:xfrm>
              <a:off x="125894" y="4416233"/>
              <a:ext cx="882877" cy="1065245"/>
              <a:chOff x="4397592" y="2126280"/>
              <a:chExt cx="882877" cy="1065245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4397592" y="2850471"/>
                <a:ext cx="882877" cy="341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HY견고딕" pitchFamily="18" charset="-127"/>
                    <a:cs typeface="Arial" pitchFamily="34" charset="0"/>
                  </a:rPr>
                  <a:t>운영자</a:t>
                </a:r>
                <a:endParaRPr lang="ko-KR" altLang="en-US" sz="1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HY견고딕" pitchFamily="18" charset="-127"/>
                  <a:cs typeface="Arial" pitchFamily="34" charset="0"/>
                </a:endParaRPr>
              </a:p>
            </p:txBody>
          </p:sp>
          <p:pic>
            <p:nvPicPr>
              <p:cNvPr id="16" name="그림 151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34226" y="2126280"/>
                <a:ext cx="450530" cy="739457"/>
              </a:xfrm>
              <a:prstGeom prst="rect">
                <a:avLst/>
              </a:prstGeom>
            </p:spPr>
          </p:pic>
        </p:grpSp>
        <p:grpSp>
          <p:nvGrpSpPr>
            <p:cNvPr id="9" name="Group 196"/>
            <p:cNvGrpSpPr/>
            <p:nvPr/>
          </p:nvGrpSpPr>
          <p:grpSpPr>
            <a:xfrm>
              <a:off x="1259176" y="4416233"/>
              <a:ext cx="882877" cy="1080511"/>
              <a:chOff x="3514647" y="995603"/>
              <a:chExt cx="882877" cy="1080511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3514647" y="1735060"/>
                <a:ext cx="882877" cy="341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HY견고딕" pitchFamily="18" charset="-127"/>
                    <a:cs typeface="Arial" pitchFamily="34" charset="0"/>
                  </a:rPr>
                  <a:t>가입자</a:t>
                </a:r>
                <a:endParaRPr lang="ko-KR" altLang="en-US" sz="1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HY견고딕" pitchFamily="18" charset="-127"/>
                  <a:cs typeface="Arial" pitchFamily="34" charset="0"/>
                </a:endParaRPr>
              </a:p>
            </p:txBody>
          </p:sp>
          <p:pic>
            <p:nvPicPr>
              <p:cNvPr id="14" name="Picture 198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3728946" y="995603"/>
                <a:ext cx="526922" cy="716432"/>
              </a:xfrm>
              <a:prstGeom prst="rect">
                <a:avLst/>
              </a:prstGeom>
            </p:spPr>
          </p:pic>
        </p:grpSp>
      </p:grpSp>
      <p:grpSp>
        <p:nvGrpSpPr>
          <p:cNvPr id="10" name="그룹 20"/>
          <p:cNvGrpSpPr/>
          <p:nvPr/>
        </p:nvGrpSpPr>
        <p:grpSpPr>
          <a:xfrm>
            <a:off x="6625735" y="3655986"/>
            <a:ext cx="1705929" cy="1276911"/>
            <a:chOff x="8171404" y="1924877"/>
            <a:chExt cx="2807820" cy="1802403"/>
          </a:xfrm>
        </p:grpSpPr>
        <p:pic>
          <p:nvPicPr>
            <p:cNvPr id="22" name="_x20400192" descr="EMB0000184c442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8171404" y="1924877"/>
              <a:ext cx="2807820" cy="180240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3" name="Rounded Rectangle 27"/>
            <p:cNvSpPr/>
            <p:nvPr/>
          </p:nvSpPr>
          <p:spPr>
            <a:xfrm>
              <a:off x="8516163" y="2965948"/>
              <a:ext cx="2152569" cy="596347"/>
            </a:xfrm>
            <a:prstGeom prst="roundRect">
              <a:avLst/>
            </a:prstGeom>
            <a:solidFill>
              <a:schemeClr val="tx1">
                <a:alpha val="36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 smtClean="0"/>
                <a:t>개발 </a:t>
              </a:r>
              <a:r>
                <a:rPr lang="en-US" altLang="ko-KR" sz="1400" b="1" dirty="0" smtClean="0"/>
                <a:t/>
              </a:r>
              <a:br>
                <a:rPr lang="en-US" altLang="ko-KR" sz="1400" b="1" dirty="0" smtClean="0"/>
              </a:br>
              <a:r>
                <a:rPr lang="ko-KR" altLang="en-US" sz="1400" b="1" dirty="0" smtClean="0"/>
                <a:t>커뮤니티</a:t>
              </a:r>
              <a:endParaRPr lang="en-US" altLang="ko-KR" sz="1400" b="1" dirty="0" smtClean="0"/>
            </a:p>
          </p:txBody>
        </p:sp>
      </p:grpSp>
      <p:grpSp>
        <p:nvGrpSpPr>
          <p:cNvPr id="11" name="그룹 23"/>
          <p:cNvGrpSpPr/>
          <p:nvPr/>
        </p:nvGrpSpPr>
        <p:grpSpPr>
          <a:xfrm>
            <a:off x="4572000" y="5171290"/>
            <a:ext cx="1780025" cy="1138031"/>
            <a:chOff x="617008" y="4678887"/>
            <a:chExt cx="2836468" cy="1771491"/>
          </a:xfrm>
        </p:grpSpPr>
        <p:grpSp>
          <p:nvGrpSpPr>
            <p:cNvPr id="12" name="Group 45"/>
            <p:cNvGrpSpPr/>
            <p:nvPr/>
          </p:nvGrpSpPr>
          <p:grpSpPr>
            <a:xfrm>
              <a:off x="617008" y="4678887"/>
              <a:ext cx="2836468" cy="1771491"/>
              <a:chOff x="306059" y="4648993"/>
              <a:chExt cx="2439591" cy="1371600"/>
            </a:xfrm>
          </p:grpSpPr>
          <p:pic>
            <p:nvPicPr>
              <p:cNvPr id="27" name="Picture 3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06059" y="4648993"/>
                <a:ext cx="2439591" cy="13716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28" name="Picture 4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 l="23028" t="8298" r="6533" b="21775"/>
              <a:stretch>
                <a:fillRect/>
              </a:stretch>
            </p:blipFill>
            <p:spPr bwMode="auto">
              <a:xfrm>
                <a:off x="689220" y="4896213"/>
                <a:ext cx="1895472" cy="1057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6" name="Rounded Rectangle 35"/>
            <p:cNvSpPr/>
            <p:nvPr/>
          </p:nvSpPr>
          <p:spPr>
            <a:xfrm>
              <a:off x="974776" y="5673416"/>
              <a:ext cx="2152570" cy="596347"/>
            </a:xfrm>
            <a:prstGeom prst="roundRect">
              <a:avLst/>
            </a:prstGeom>
            <a:solidFill>
              <a:schemeClr val="tx1">
                <a:alpha val="36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 err="1" smtClean="0"/>
                <a:t>앱스토어</a:t>
              </a:r>
              <a:endParaRPr lang="en-US" altLang="ko-KR" sz="1400" b="1" dirty="0" smtClean="0"/>
            </a:p>
          </p:txBody>
        </p:sp>
      </p:grpSp>
      <p:pic>
        <p:nvPicPr>
          <p:cNvPr id="29" name="_x203850328" descr="EMB00001d6818a3"/>
          <p:cNvPicPr>
            <a:picLocks noChangeAspect="1" noChangeArrowheads="1"/>
          </p:cNvPicPr>
          <p:nvPr/>
        </p:nvPicPr>
        <p:blipFill>
          <a:blip r:embed="rId14" cstate="print"/>
          <a:srcRect b="40698"/>
          <a:stretch>
            <a:fillRect/>
          </a:stretch>
        </p:blipFill>
        <p:spPr bwMode="auto">
          <a:xfrm>
            <a:off x="4572000" y="3655986"/>
            <a:ext cx="1764616" cy="1285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Rounded Rectangle 27"/>
          <p:cNvSpPr/>
          <p:nvPr/>
        </p:nvSpPr>
        <p:spPr>
          <a:xfrm>
            <a:off x="4817978" y="4346737"/>
            <a:ext cx="1307823" cy="432152"/>
          </a:xfrm>
          <a:prstGeom prst="roundRect">
            <a:avLst/>
          </a:prstGeom>
          <a:solidFill>
            <a:schemeClr val="tx1">
              <a:alpha val="3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/>
              <a:t>표준 </a:t>
            </a:r>
            <a:r>
              <a:rPr lang="en-US" altLang="ko-KR" sz="1400" b="1" dirty="0" smtClean="0"/>
              <a:t/>
            </a:r>
            <a:br>
              <a:rPr lang="en-US" altLang="ko-KR" sz="1400" b="1" dirty="0" smtClean="0"/>
            </a:br>
            <a:r>
              <a:rPr lang="ko-KR" altLang="en-US" sz="1400" b="1" dirty="0" smtClean="0"/>
              <a:t>프레임워크</a:t>
            </a:r>
            <a:endParaRPr lang="en-US" altLang="ko-KR" sz="1400" b="1" dirty="0" smtClean="0"/>
          </a:p>
        </p:txBody>
      </p:sp>
      <p:grpSp>
        <p:nvGrpSpPr>
          <p:cNvPr id="21" name="그룹 30"/>
          <p:cNvGrpSpPr/>
          <p:nvPr/>
        </p:nvGrpSpPr>
        <p:grpSpPr>
          <a:xfrm>
            <a:off x="6640566" y="5178112"/>
            <a:ext cx="1705929" cy="1131209"/>
            <a:chOff x="854864" y="4984227"/>
            <a:chExt cx="3024939" cy="1475485"/>
          </a:xfrm>
        </p:grpSpPr>
        <p:pic>
          <p:nvPicPr>
            <p:cNvPr id="32" name="_x127352384" descr="EMB0000184c4425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854864" y="4984227"/>
              <a:ext cx="3024939" cy="146343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3" name="_x127679040" descr="EMB0000184c4428"/>
            <p:cNvPicPr>
              <a:picLocks noChangeAspect="1" noChangeArrowheads="1"/>
            </p:cNvPicPr>
            <p:nvPr/>
          </p:nvPicPr>
          <p:blipFill>
            <a:blip r:embed="rId16" cstate="print"/>
            <a:srcRect b="33691"/>
            <a:stretch>
              <a:fillRect/>
            </a:stretch>
          </p:blipFill>
          <p:spPr bwMode="auto">
            <a:xfrm>
              <a:off x="1571703" y="5111698"/>
              <a:ext cx="2308100" cy="1348014"/>
            </a:xfrm>
            <a:prstGeom prst="rect">
              <a:avLst/>
            </a:prstGeom>
            <a:noFill/>
          </p:spPr>
        </p:pic>
        <p:sp>
          <p:nvSpPr>
            <p:cNvPr id="34" name="Rounded Rectangle 28"/>
            <p:cNvSpPr/>
            <p:nvPr/>
          </p:nvSpPr>
          <p:spPr>
            <a:xfrm>
              <a:off x="1309654" y="5675868"/>
              <a:ext cx="2040429" cy="619433"/>
            </a:xfrm>
            <a:prstGeom prst="roundRect">
              <a:avLst/>
            </a:prstGeom>
            <a:solidFill>
              <a:schemeClr val="tx1">
                <a:alpha val="39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 smtClean="0"/>
                <a:t>셀프서비스 </a:t>
              </a:r>
              <a:endParaRPr lang="en-US" altLang="ko-KR" sz="1400" b="1" dirty="0" smtClean="0"/>
            </a:p>
          </p:txBody>
        </p:sp>
      </p:grpSp>
      <p:grpSp>
        <p:nvGrpSpPr>
          <p:cNvPr id="24" name="Group 35"/>
          <p:cNvGrpSpPr/>
          <p:nvPr/>
        </p:nvGrpSpPr>
        <p:grpSpPr>
          <a:xfrm>
            <a:off x="4572000" y="2276873"/>
            <a:ext cx="1764616" cy="1156631"/>
            <a:chOff x="4590331" y="1667168"/>
            <a:chExt cx="2809327" cy="1780874"/>
          </a:xfrm>
        </p:grpSpPr>
        <p:pic>
          <p:nvPicPr>
            <p:cNvPr id="37" name="Picture 2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0331" y="1667168"/>
              <a:ext cx="2809327" cy="178087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Rounded Rectangle 37"/>
            <p:cNvSpPr/>
            <p:nvPr/>
          </p:nvSpPr>
          <p:spPr>
            <a:xfrm>
              <a:off x="4895454" y="2700373"/>
              <a:ext cx="2152570" cy="596347"/>
            </a:xfrm>
            <a:prstGeom prst="roundRect">
              <a:avLst/>
            </a:prstGeom>
            <a:solidFill>
              <a:schemeClr val="tx1">
                <a:alpha val="36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 smtClean="0"/>
                <a:t>웹에서 개발</a:t>
              </a:r>
              <a:endParaRPr lang="en-US" altLang="ko-KR" sz="1400" b="1" dirty="0" smtClean="0"/>
            </a:p>
          </p:txBody>
        </p:sp>
      </p:grpSp>
      <p:grpSp>
        <p:nvGrpSpPr>
          <p:cNvPr id="25" name="Group 38"/>
          <p:cNvGrpSpPr/>
          <p:nvPr/>
        </p:nvGrpSpPr>
        <p:grpSpPr>
          <a:xfrm>
            <a:off x="6606006" y="2276872"/>
            <a:ext cx="1725658" cy="1152128"/>
            <a:chOff x="854864" y="3259454"/>
            <a:chExt cx="3024939" cy="1463439"/>
          </a:xfrm>
        </p:grpSpPr>
        <p:pic>
          <p:nvPicPr>
            <p:cNvPr id="40" name="_x127352384" descr="EMB0000184c4425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854864" y="3259454"/>
              <a:ext cx="3024939" cy="146343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1" name="Rounded Rectangle 40"/>
            <p:cNvSpPr/>
            <p:nvPr/>
          </p:nvSpPr>
          <p:spPr>
            <a:xfrm>
              <a:off x="1309654" y="4111814"/>
              <a:ext cx="2040429" cy="509482"/>
            </a:xfrm>
            <a:prstGeom prst="roundRect">
              <a:avLst/>
            </a:prstGeom>
            <a:solidFill>
              <a:schemeClr val="tx1">
                <a:alpha val="39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 smtClean="0"/>
                <a:t>모델링</a:t>
              </a:r>
              <a:endParaRPr lang="en-US" altLang="ko-KR" sz="1400" b="1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02333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51046" y="1078543"/>
            <a:ext cx="8957458" cy="5446800"/>
            <a:chOff x="151046" y="-18880"/>
            <a:chExt cx="8957458" cy="6694145"/>
          </a:xfrm>
        </p:grpSpPr>
        <p:cxnSp>
          <p:nvCxnSpPr>
            <p:cNvPr id="74" name="직선 연결선 73"/>
            <p:cNvCxnSpPr/>
            <p:nvPr/>
          </p:nvCxnSpPr>
          <p:spPr>
            <a:xfrm>
              <a:off x="4283968" y="764704"/>
              <a:ext cx="0" cy="5678419"/>
            </a:xfrm>
            <a:prstGeom prst="line">
              <a:avLst/>
            </a:prstGeom>
            <a:ln w="571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모서리가 둥근 직사각형 79"/>
            <p:cNvSpPr/>
            <p:nvPr/>
          </p:nvSpPr>
          <p:spPr>
            <a:xfrm>
              <a:off x="3851920" y="2840339"/>
              <a:ext cx="875362" cy="1622472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모서리가 둥근 직사각형 38"/>
            <p:cNvSpPr/>
            <p:nvPr/>
          </p:nvSpPr>
          <p:spPr>
            <a:xfrm>
              <a:off x="151046" y="1972556"/>
              <a:ext cx="1547279" cy="3779341"/>
            </a:xfrm>
            <a:prstGeom prst="roundRect">
              <a:avLst>
                <a:gd name="adj" fmla="val 7849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03935" y="1666698"/>
              <a:ext cx="357752" cy="369332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endParaRPr lang="ko-KR" altLang="en-US" dirty="0">
                <a:latin typeface="+mj-lt"/>
              </a:endParaRPr>
            </a:p>
          </p:txBody>
        </p:sp>
        <p:sp>
          <p:nvSpPr>
            <p:cNvPr id="256" name="모서리가 둥근 직사각형 255"/>
            <p:cNvSpPr/>
            <p:nvPr/>
          </p:nvSpPr>
          <p:spPr>
            <a:xfrm>
              <a:off x="285992" y="2103196"/>
              <a:ext cx="1252645" cy="63966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57" name="모서리가 둥근 직사각형 256"/>
            <p:cNvSpPr/>
            <p:nvPr/>
          </p:nvSpPr>
          <p:spPr>
            <a:xfrm>
              <a:off x="289219" y="2972948"/>
              <a:ext cx="1249725" cy="63966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grpSp>
          <p:nvGrpSpPr>
            <p:cNvPr id="258" name="그룹 257"/>
            <p:cNvGrpSpPr/>
            <p:nvPr/>
          </p:nvGrpSpPr>
          <p:grpSpPr>
            <a:xfrm>
              <a:off x="446029" y="3368813"/>
              <a:ext cx="970831" cy="221156"/>
              <a:chOff x="6758560" y="2426692"/>
              <a:chExt cx="970831" cy="221156"/>
            </a:xfrm>
          </p:grpSpPr>
          <p:pic>
            <p:nvPicPr>
              <p:cNvPr id="259" name="그림 32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05801" y="2431051"/>
                <a:ext cx="223590" cy="216797"/>
              </a:xfrm>
              <a:prstGeom prst="rect">
                <a:avLst/>
              </a:prstGeom>
            </p:spPr>
          </p:pic>
          <p:pic>
            <p:nvPicPr>
              <p:cNvPr id="260" name="그림 32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58560" y="2426692"/>
                <a:ext cx="223590" cy="216797"/>
              </a:xfrm>
              <a:prstGeom prst="rect">
                <a:avLst/>
              </a:prstGeom>
            </p:spPr>
          </p:pic>
          <p:pic>
            <p:nvPicPr>
              <p:cNvPr id="261" name="그림 32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91322" y="2429242"/>
                <a:ext cx="223590" cy="216797"/>
              </a:xfrm>
              <a:prstGeom prst="rect">
                <a:avLst/>
              </a:prstGeom>
            </p:spPr>
          </p:pic>
          <p:cxnSp>
            <p:nvCxnSpPr>
              <p:cNvPr id="262" name="직선 화살표 연결선 350"/>
              <p:cNvCxnSpPr/>
              <p:nvPr/>
            </p:nvCxnSpPr>
            <p:spPr>
              <a:xfrm>
                <a:off x="7297203" y="2532877"/>
                <a:ext cx="217682" cy="0"/>
              </a:xfrm>
              <a:prstGeom prst="straightConnector1">
                <a:avLst/>
              </a:prstGeom>
              <a:ln w="6350">
                <a:solidFill>
                  <a:schemeClr val="tx1">
                    <a:lumMod val="50000"/>
                    <a:lumOff val="50000"/>
                  </a:schemeClr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직선 화살표 연결선 351"/>
              <p:cNvCxnSpPr/>
              <p:nvPr/>
            </p:nvCxnSpPr>
            <p:spPr>
              <a:xfrm>
                <a:off x="6961949" y="2537640"/>
                <a:ext cx="131698" cy="0"/>
              </a:xfrm>
              <a:prstGeom prst="straightConnector1">
                <a:avLst/>
              </a:prstGeom>
              <a:ln w="6350">
                <a:solidFill>
                  <a:schemeClr val="tx1">
                    <a:lumMod val="50000"/>
                    <a:lumOff val="50000"/>
                  </a:schemeClr>
                </a:solidFill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4" name="모서리가 둥근 직사각형 263"/>
            <p:cNvSpPr/>
            <p:nvPr/>
          </p:nvSpPr>
          <p:spPr>
            <a:xfrm>
              <a:off x="289219" y="3837044"/>
              <a:ext cx="1249725" cy="63966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12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265" name="모서리가 둥근 직사각형 264"/>
            <p:cNvSpPr/>
            <p:nvPr/>
          </p:nvSpPr>
          <p:spPr>
            <a:xfrm>
              <a:off x="289219" y="4683052"/>
              <a:ext cx="1249725" cy="63966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12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287" name="직사각형 286"/>
            <p:cNvSpPr/>
            <p:nvPr/>
          </p:nvSpPr>
          <p:spPr>
            <a:xfrm>
              <a:off x="6363720" y="908720"/>
              <a:ext cx="2396033" cy="3567993"/>
            </a:xfrm>
            <a:prstGeom prst="rect">
              <a:avLst/>
            </a:prstGeom>
            <a:noFill/>
            <a:ln w="19050"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noFill/>
              </a:endParaRPr>
            </a:p>
          </p:txBody>
        </p:sp>
        <p:sp>
          <p:nvSpPr>
            <p:cNvPr id="288" name="직사각형 287"/>
            <p:cNvSpPr/>
            <p:nvPr/>
          </p:nvSpPr>
          <p:spPr>
            <a:xfrm>
              <a:off x="4896036" y="4789596"/>
              <a:ext cx="3863717" cy="1885669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noFill/>
              </a:endParaRPr>
            </a:p>
          </p:txBody>
        </p:sp>
        <p:sp>
          <p:nvSpPr>
            <p:cNvPr id="2" name="왼쪽 중괄호 1"/>
            <p:cNvSpPr/>
            <p:nvPr/>
          </p:nvSpPr>
          <p:spPr>
            <a:xfrm rot="5400000">
              <a:off x="1969591" y="-960597"/>
              <a:ext cx="312978" cy="3307663"/>
            </a:xfrm>
            <a:prstGeom prst="leftBrac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479459" y="37901"/>
              <a:ext cx="1292340" cy="45391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dirty="0" smtClean="0">
                  <a:solidFill>
                    <a:schemeClr val="bg1">
                      <a:lumMod val="65000"/>
                    </a:schemeClr>
                  </a:solidFill>
                </a:rPr>
                <a:t>Build Time</a:t>
              </a:r>
              <a:endParaRPr lang="ko-KR" alt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5" name="왼쪽 중괄호 34"/>
            <p:cNvSpPr/>
            <p:nvPr/>
          </p:nvSpPr>
          <p:spPr>
            <a:xfrm rot="5400000">
              <a:off x="6573399" y="-1009264"/>
              <a:ext cx="312979" cy="3307663"/>
            </a:xfrm>
            <a:prstGeom prst="leftBrac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137014" y="37901"/>
              <a:ext cx="1192955" cy="4539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dirty="0" smtClean="0">
                  <a:solidFill>
                    <a:schemeClr val="bg1">
                      <a:lumMod val="65000"/>
                    </a:schemeClr>
                  </a:solidFill>
                </a:rPr>
                <a:t>Run-Time</a:t>
              </a:r>
              <a:endParaRPr lang="ko-KR" alt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813783" y="882692"/>
              <a:ext cx="10447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Artifacts</a:t>
              </a:r>
              <a:endParaRPr lang="ko-KR" altLang="en-US" dirty="0"/>
            </a:p>
          </p:txBody>
        </p:sp>
        <p:sp>
          <p:nvSpPr>
            <p:cNvPr id="40" name="타원 39"/>
            <p:cNvSpPr/>
            <p:nvPr/>
          </p:nvSpPr>
          <p:spPr>
            <a:xfrm>
              <a:off x="1893291" y="3081838"/>
              <a:ext cx="799417" cy="499415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907704" y="3089221"/>
              <a:ext cx="785792" cy="40011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altLang="ko-KR" sz="1000" dirty="0" smtClean="0"/>
                <a:t>BPMN</a:t>
              </a:r>
            </a:p>
            <a:p>
              <a:pPr algn="ctr"/>
              <a:r>
                <a:rPr lang="en-US" altLang="ko-KR" sz="1000" dirty="0" smtClean="0"/>
                <a:t>(*.process)</a:t>
              </a:r>
              <a:endParaRPr lang="ko-KR" altLang="en-US" sz="1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8589" y="2284530"/>
              <a:ext cx="12121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/>
                <a:t>Visual </a:t>
              </a:r>
              <a:r>
                <a:rPr lang="en-US" altLang="ko-KR" sz="1200" dirty="0" err="1" smtClean="0"/>
                <a:t>Mashup</a:t>
              </a:r>
              <a:endParaRPr lang="ko-KR" altLang="en-US" sz="12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47603" y="2943928"/>
              <a:ext cx="13446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dirty="0"/>
                <a:t>BPMN</a:t>
              </a:r>
            </a:p>
            <a:p>
              <a:pPr algn="ctr"/>
              <a:r>
                <a:rPr lang="en-US" altLang="ko-KR" sz="1200" dirty="0"/>
                <a:t>Process </a:t>
              </a:r>
              <a:r>
                <a:rPr lang="en-US" altLang="ko-KR" sz="1200" dirty="0" smtClean="0"/>
                <a:t>Modeler</a:t>
              </a:r>
              <a:endParaRPr lang="en-US" altLang="ko-KR" sz="12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7544" y="3991131"/>
              <a:ext cx="883575" cy="3404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/>
                <a:t>Cloud IDE</a:t>
              </a:r>
              <a:endParaRPr lang="en-US" altLang="ko-KR" sz="12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1520" y="4842420"/>
              <a:ext cx="13236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err="1" smtClean="0"/>
                <a:t>Vaadin</a:t>
              </a:r>
              <a:r>
                <a:rPr lang="en-US" altLang="ko-KR" sz="1200" dirty="0" smtClean="0"/>
                <a:t> Designer</a:t>
              </a:r>
              <a:endParaRPr lang="en-US" altLang="ko-KR" sz="1200" dirty="0"/>
            </a:p>
          </p:txBody>
        </p:sp>
        <p:sp>
          <p:nvSpPr>
            <p:cNvPr id="46" name="타원 45"/>
            <p:cNvSpPr/>
            <p:nvPr/>
          </p:nvSpPr>
          <p:spPr>
            <a:xfrm>
              <a:off x="1893291" y="3910402"/>
              <a:ext cx="799417" cy="499415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051586" y="4033057"/>
              <a:ext cx="482825" cy="24622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altLang="ko-KR" sz="1000" dirty="0" smtClean="0"/>
                <a:t>JAVA</a:t>
              </a:r>
              <a:endParaRPr lang="ko-KR" altLang="en-US" sz="1000" dirty="0"/>
            </a:p>
          </p:txBody>
        </p:sp>
        <p:sp>
          <p:nvSpPr>
            <p:cNvPr id="48" name="타원 47"/>
            <p:cNvSpPr/>
            <p:nvPr/>
          </p:nvSpPr>
          <p:spPr>
            <a:xfrm>
              <a:off x="1893291" y="4756073"/>
              <a:ext cx="799417" cy="499415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타원 49"/>
            <p:cNvSpPr/>
            <p:nvPr/>
          </p:nvSpPr>
          <p:spPr>
            <a:xfrm>
              <a:off x="1893291" y="2172709"/>
              <a:ext cx="799417" cy="499415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915475" y="2236802"/>
              <a:ext cx="8563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000" dirty="0" smtClean="0"/>
                <a:t>Composite </a:t>
              </a:r>
              <a:br>
                <a:rPr lang="en-US" altLang="ko-KR" sz="1000" dirty="0" smtClean="0"/>
              </a:br>
              <a:r>
                <a:rPr lang="en-US" altLang="ko-KR" sz="1000" dirty="0" smtClean="0"/>
                <a:t>UI</a:t>
              </a:r>
              <a:endParaRPr lang="ko-KR" altLang="en-US" sz="1000" dirty="0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2986807" y="3135338"/>
              <a:ext cx="719998" cy="109778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28802" y="3427952"/>
              <a:ext cx="815673" cy="7943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dirty="0" err="1" smtClean="0"/>
                <a:t>OSGi</a:t>
              </a:r>
              <a:endParaRPr lang="en-US" altLang="ko-KR" sz="1200" dirty="0" smtClean="0"/>
            </a:p>
            <a:p>
              <a:pPr algn="ctr"/>
              <a:r>
                <a:rPr lang="en-US" altLang="ko-KR" sz="1200" dirty="0" smtClean="0"/>
                <a:t>Bundle</a:t>
              </a:r>
              <a:endParaRPr lang="en-US" altLang="ko-KR" sz="1200" dirty="0" smtClean="0"/>
            </a:p>
            <a:p>
              <a:pPr algn="ctr"/>
              <a:r>
                <a:rPr lang="en-US" altLang="ko-KR" sz="1200" dirty="0" smtClean="0"/>
                <a:t>packager</a:t>
              </a:r>
              <a:endParaRPr lang="ko-KR" altLang="en-US" sz="1200" dirty="0"/>
            </a:p>
          </p:txBody>
        </p:sp>
        <p:sp>
          <p:nvSpPr>
            <p:cNvPr id="13" name="정육면체 12"/>
            <p:cNvSpPr/>
            <p:nvPr/>
          </p:nvSpPr>
          <p:spPr>
            <a:xfrm>
              <a:off x="4139952" y="3928989"/>
              <a:ext cx="360040" cy="356826"/>
            </a:xfrm>
            <a:prstGeom prst="cub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57277" y="3125016"/>
              <a:ext cx="862737" cy="7186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</a:rPr>
                <a:t>App</a:t>
              </a:r>
              <a:endParaRPr lang="en-US" altLang="ko-KR" sz="16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</a:rPr>
                <a:t>Bundle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오른쪽 중괄호 16"/>
            <p:cNvSpPr/>
            <p:nvPr/>
          </p:nvSpPr>
          <p:spPr>
            <a:xfrm>
              <a:off x="2699792" y="2422417"/>
              <a:ext cx="269661" cy="2583364"/>
            </a:xfrm>
            <a:prstGeom prst="rightBrace">
              <a:avLst>
                <a:gd name="adj1" fmla="val 8333"/>
                <a:gd name="adj2" fmla="val 5001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이등변 삼각형 17"/>
            <p:cNvSpPr/>
            <p:nvPr/>
          </p:nvSpPr>
          <p:spPr>
            <a:xfrm rot="5400000">
              <a:off x="2904831" y="3680004"/>
              <a:ext cx="91086" cy="72866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0" name="직선 화살표 연결선 19"/>
            <p:cNvCxnSpPr>
              <a:stCxn id="7" idx="3"/>
              <a:endCxn id="50" idx="2"/>
            </p:cNvCxnSpPr>
            <p:nvPr/>
          </p:nvCxnSpPr>
          <p:spPr>
            <a:xfrm flipV="1">
              <a:off x="1530780" y="2422417"/>
              <a:ext cx="362511" cy="61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직사각형 26"/>
            <p:cNvSpPr/>
            <p:nvPr/>
          </p:nvSpPr>
          <p:spPr>
            <a:xfrm>
              <a:off x="4860032" y="1252024"/>
              <a:ext cx="792088" cy="84362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직사각형 71"/>
            <p:cNvSpPr/>
            <p:nvPr/>
          </p:nvSpPr>
          <p:spPr>
            <a:xfrm>
              <a:off x="4860032" y="2427353"/>
              <a:ext cx="543228" cy="84362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76" name="직선 화살표 연결선 75"/>
            <p:cNvCxnSpPr>
              <a:endCxn id="40" idx="2"/>
            </p:cNvCxnSpPr>
            <p:nvPr/>
          </p:nvCxnSpPr>
          <p:spPr>
            <a:xfrm>
              <a:off x="1530780" y="3331545"/>
              <a:ext cx="362511" cy="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직선 화살표 연결선 78"/>
            <p:cNvCxnSpPr>
              <a:stCxn id="264" idx="3"/>
              <a:endCxn id="46" idx="2"/>
            </p:cNvCxnSpPr>
            <p:nvPr/>
          </p:nvCxnSpPr>
          <p:spPr>
            <a:xfrm>
              <a:off x="1538944" y="4156879"/>
              <a:ext cx="354347" cy="323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직선 화살표 연결선 83"/>
            <p:cNvCxnSpPr>
              <a:stCxn id="265" idx="3"/>
              <a:endCxn id="48" idx="2"/>
            </p:cNvCxnSpPr>
            <p:nvPr/>
          </p:nvCxnSpPr>
          <p:spPr>
            <a:xfrm>
              <a:off x="1538944" y="5002887"/>
              <a:ext cx="354347" cy="289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1916134" y="4869160"/>
              <a:ext cx="75373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000" dirty="0" err="1" smtClean="0"/>
                <a:t>Vaadin</a:t>
              </a:r>
              <a:r>
                <a:rPr lang="en-US" altLang="ko-KR" sz="1000" dirty="0" smtClean="0"/>
                <a:t> UI</a:t>
              </a:r>
              <a:endParaRPr lang="ko-KR" altLang="en-US" sz="1000" dirty="0"/>
            </a:p>
          </p:txBody>
        </p:sp>
        <p:cxnSp>
          <p:nvCxnSpPr>
            <p:cNvPr id="89" name="직선 화살표 연결선 88"/>
            <p:cNvCxnSpPr>
              <a:stCxn id="265" idx="3"/>
              <a:endCxn id="46" idx="3"/>
            </p:cNvCxnSpPr>
            <p:nvPr/>
          </p:nvCxnSpPr>
          <p:spPr>
            <a:xfrm flipV="1">
              <a:off x="1538944" y="4336679"/>
              <a:ext cx="471419" cy="66620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직선 화살표 연결선 91"/>
            <p:cNvCxnSpPr/>
            <p:nvPr/>
          </p:nvCxnSpPr>
          <p:spPr>
            <a:xfrm>
              <a:off x="2112501" y="3569508"/>
              <a:ext cx="0" cy="33387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 rot="16200000">
              <a:off x="2174792" y="3553284"/>
              <a:ext cx="338554" cy="36163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algn="ctr"/>
              <a:r>
                <a:rPr lang="en-US" altLang="ko-KR" sz="1000" dirty="0" smtClean="0"/>
                <a:t>Calls</a:t>
              </a:r>
              <a:endParaRPr lang="ko-KR" altLang="en-US" sz="1000" dirty="0"/>
            </a:p>
          </p:txBody>
        </p:sp>
        <p:sp>
          <p:nvSpPr>
            <p:cNvPr id="58" name="TextBox 57"/>
            <p:cNvSpPr txBox="1"/>
            <p:nvPr/>
          </p:nvSpPr>
          <p:spPr>
            <a:xfrm rot="16200000">
              <a:off x="2002503" y="5209642"/>
              <a:ext cx="605215" cy="80246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algn="ctr"/>
              <a:r>
                <a:rPr lang="en-US" altLang="ko-KR" sz="1000" dirty="0" smtClean="0">
                  <a:solidFill>
                    <a:srgbClr val="00B050"/>
                  </a:solidFill>
                </a:rPr>
                <a:t>Stay In SCM</a:t>
              </a:r>
            </a:p>
            <a:p>
              <a:pPr algn="ctr"/>
              <a:r>
                <a:rPr lang="en-US" altLang="ko-KR" sz="1000" dirty="0" smtClean="0">
                  <a:solidFill>
                    <a:srgbClr val="00B050"/>
                  </a:solidFill>
                </a:rPr>
                <a:t>(</a:t>
              </a:r>
              <a:r>
                <a:rPr lang="en-US" altLang="ko-KR" sz="1000" dirty="0" err="1" smtClean="0">
                  <a:solidFill>
                    <a:srgbClr val="00B050"/>
                  </a:solidFill>
                </a:rPr>
                <a:t>e.g.Git</a:t>
              </a:r>
              <a:r>
                <a:rPr lang="en-US" altLang="ko-KR" sz="1000" dirty="0" smtClean="0">
                  <a:solidFill>
                    <a:srgbClr val="00B050"/>
                  </a:solidFill>
                </a:rPr>
                <a:t>)</a:t>
              </a:r>
              <a:endParaRPr lang="ko-KR" altLang="en-US" sz="1000" dirty="0">
                <a:solidFill>
                  <a:srgbClr val="00B050"/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 rot="16200000">
              <a:off x="2843492" y="4418022"/>
              <a:ext cx="983473" cy="74315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algn="ctr"/>
              <a:r>
                <a:rPr lang="en-US" altLang="ko-KR" sz="1000" dirty="0" smtClean="0">
                  <a:solidFill>
                    <a:srgbClr val="00B050"/>
                  </a:solidFill>
                </a:rPr>
                <a:t>Automated</a:t>
              </a:r>
            </a:p>
            <a:p>
              <a:pPr algn="ctr"/>
              <a:r>
                <a:rPr lang="en-US" altLang="ko-KR" sz="1000" dirty="0" smtClean="0">
                  <a:solidFill>
                    <a:srgbClr val="00B050"/>
                  </a:solidFill>
                </a:rPr>
                <a:t>By</a:t>
              </a:r>
            </a:p>
            <a:p>
              <a:pPr algn="ctr"/>
              <a:r>
                <a:rPr lang="en-US" altLang="ko-KR" sz="1000" dirty="0" smtClean="0">
                  <a:solidFill>
                    <a:srgbClr val="00B050"/>
                  </a:solidFill>
                </a:rPr>
                <a:t>CI tool</a:t>
              </a:r>
            </a:p>
            <a:p>
              <a:pPr algn="ctr"/>
              <a:r>
                <a:rPr lang="en-US" altLang="ko-KR" sz="1000" dirty="0" smtClean="0">
                  <a:solidFill>
                    <a:srgbClr val="00B050"/>
                  </a:solidFill>
                </a:rPr>
                <a:t>(Jenkins)</a:t>
              </a:r>
              <a:endParaRPr lang="ko-KR" altLang="en-US" sz="1000" dirty="0">
                <a:solidFill>
                  <a:srgbClr val="00B050"/>
                </a:solidFill>
              </a:endParaRPr>
            </a:p>
          </p:txBody>
        </p:sp>
        <p:cxnSp>
          <p:nvCxnSpPr>
            <p:cNvPr id="104" name="직선 화살표 연결선 103"/>
            <p:cNvCxnSpPr>
              <a:stCxn id="103" idx="3"/>
              <a:endCxn id="11" idx="2"/>
            </p:cNvCxnSpPr>
            <p:nvPr/>
          </p:nvCxnSpPr>
          <p:spPr>
            <a:xfrm flipV="1">
              <a:off x="3335229" y="4233122"/>
              <a:ext cx="11577" cy="6473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직선 화살표 연결선 106"/>
            <p:cNvCxnSpPr/>
            <p:nvPr/>
          </p:nvCxnSpPr>
          <p:spPr>
            <a:xfrm>
              <a:off x="3635896" y="3731463"/>
              <a:ext cx="194252" cy="21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xtBox 110"/>
            <p:cNvSpPr txBox="1"/>
            <p:nvPr/>
          </p:nvSpPr>
          <p:spPr>
            <a:xfrm>
              <a:off x="3724816" y="892151"/>
              <a:ext cx="103746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Package</a:t>
              </a:r>
              <a:endParaRPr lang="ko-KR" altLang="en-US" dirty="0"/>
            </a:p>
          </p:txBody>
        </p:sp>
        <p:sp>
          <p:nvSpPr>
            <p:cNvPr id="285" name="TextBox 284"/>
            <p:cNvSpPr txBox="1"/>
            <p:nvPr/>
          </p:nvSpPr>
          <p:spPr>
            <a:xfrm rot="16200000">
              <a:off x="5071410" y="1389001"/>
              <a:ext cx="369332" cy="568745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ko-KR" sz="1200" dirty="0" smtClean="0"/>
                <a:t>Master</a:t>
              </a:r>
              <a:endParaRPr lang="ko-KR" altLang="en-US" sz="1200" dirty="0"/>
            </a:p>
          </p:txBody>
        </p:sp>
        <p:sp>
          <p:nvSpPr>
            <p:cNvPr id="113" name="TextBox 112"/>
            <p:cNvSpPr txBox="1"/>
            <p:nvPr/>
          </p:nvSpPr>
          <p:spPr>
            <a:xfrm rot="16200000">
              <a:off x="4862076" y="2620113"/>
              <a:ext cx="553999" cy="471219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ko-KR" sz="1200" dirty="0" smtClean="0"/>
                <a:t>HA</a:t>
              </a:r>
            </a:p>
            <a:p>
              <a:r>
                <a:rPr lang="en-US" altLang="ko-KR" sz="1200" dirty="0" smtClean="0"/>
                <a:t>Proxy</a:t>
              </a:r>
              <a:endParaRPr lang="ko-KR" altLang="en-US" sz="1200" dirty="0"/>
            </a:p>
          </p:txBody>
        </p:sp>
        <p:cxnSp>
          <p:nvCxnSpPr>
            <p:cNvPr id="21" name="직선 화살표 연결선 20"/>
            <p:cNvCxnSpPr/>
            <p:nvPr/>
          </p:nvCxnSpPr>
          <p:spPr>
            <a:xfrm>
              <a:off x="4971703" y="2095644"/>
              <a:ext cx="0" cy="320767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화살표 연결선 24"/>
            <p:cNvCxnSpPr/>
            <p:nvPr/>
          </p:nvCxnSpPr>
          <p:spPr>
            <a:xfrm flipH="1" flipV="1">
              <a:off x="5652120" y="1453306"/>
              <a:ext cx="942153" cy="14742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구부러진 연결선 27"/>
            <p:cNvCxnSpPr/>
            <p:nvPr/>
          </p:nvCxnSpPr>
          <p:spPr>
            <a:xfrm rot="10800000">
              <a:off x="5652121" y="1700809"/>
              <a:ext cx="941527" cy="1485708"/>
            </a:xfrm>
            <a:prstGeom prst="curvedConnector3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원통 36"/>
            <p:cNvSpPr/>
            <p:nvPr/>
          </p:nvSpPr>
          <p:spPr>
            <a:xfrm>
              <a:off x="5223092" y="5437007"/>
              <a:ext cx="792087" cy="521968"/>
            </a:xfrm>
            <a:prstGeom prst="can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 smtClean="0">
                  <a:solidFill>
                    <a:sysClr val="windowText" lastClr="000000"/>
                  </a:solidFill>
                </a:rPr>
                <a:t>App repo.</a:t>
              </a:r>
              <a:endParaRPr lang="ko-KR" altLang="en-US" sz="11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208735" y="4920741"/>
              <a:ext cx="8034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b="1" dirty="0" err="1" smtClean="0"/>
                <a:t>Netra</a:t>
              </a:r>
              <a:r>
                <a:rPr lang="en-US" altLang="ko-KR" sz="1600" b="1" dirty="0" smtClean="0"/>
                <a:t> </a:t>
              </a:r>
              <a:endParaRPr lang="ko-KR" altLang="en-US" sz="1600" b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081167" y="5963670"/>
              <a:ext cx="1075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dirty="0" smtClean="0"/>
                <a:t>App Bundles</a:t>
              </a:r>
            </a:p>
            <a:p>
              <a:pPr algn="ctr"/>
              <a:r>
                <a:rPr lang="en-US" altLang="ko-KR" sz="1200" dirty="0" smtClean="0"/>
                <a:t>(*.jar)</a:t>
              </a:r>
              <a:endParaRPr lang="ko-KR" altLang="en-US" sz="1200" dirty="0"/>
            </a:p>
          </p:txBody>
        </p:sp>
        <p:sp>
          <p:nvSpPr>
            <p:cNvPr id="101" name="직사각형 100"/>
            <p:cNvSpPr/>
            <p:nvPr/>
          </p:nvSpPr>
          <p:spPr>
            <a:xfrm>
              <a:off x="6363720" y="4992270"/>
              <a:ext cx="2292375" cy="1600774"/>
            </a:xfrm>
            <a:prstGeom prst="rect">
              <a:avLst/>
            </a:prstGeom>
            <a:noFill/>
            <a:ln w="19050"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noFill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236296" y="4992270"/>
              <a:ext cx="1466253" cy="321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dirty="0" smtClean="0"/>
                <a:t>VM Template</a:t>
              </a:r>
              <a:endParaRPr lang="ko-KR" altLang="en-US" sz="1100" b="1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6122884" y="840402"/>
              <a:ext cx="1045479" cy="4539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dirty="0" smtClean="0"/>
                <a:t>Instance</a:t>
              </a:r>
              <a:endParaRPr lang="ko-KR" altLang="en-US" dirty="0"/>
            </a:p>
          </p:txBody>
        </p:sp>
        <p:grpSp>
          <p:nvGrpSpPr>
            <p:cNvPr id="83" name="그룹 82"/>
            <p:cNvGrpSpPr/>
            <p:nvPr/>
          </p:nvGrpSpPr>
          <p:grpSpPr>
            <a:xfrm>
              <a:off x="6593647" y="1364555"/>
              <a:ext cx="1944000" cy="1328293"/>
              <a:chOff x="6593647" y="1364555"/>
              <a:chExt cx="1944000" cy="1328293"/>
            </a:xfrm>
          </p:grpSpPr>
          <p:sp>
            <p:nvSpPr>
              <p:cNvPr id="267" name="모서리가 둥근 직사각형 266"/>
              <p:cNvSpPr/>
              <p:nvPr/>
            </p:nvSpPr>
            <p:spPr>
              <a:xfrm>
                <a:off x="6593647" y="1364555"/>
                <a:ext cx="1944000" cy="1328293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altLang="ko-KR" sz="14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altLang="ko-KR" dirty="0">
                  <a:solidFill>
                    <a:schemeClr val="tx1"/>
                  </a:solidFill>
                </a:endParaRPr>
              </a:p>
              <a:p>
                <a:pPr algn="ctr"/>
                <a:endParaRPr lang="en-US" altLang="ko-KR" sz="12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altLang="ko-KR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altLang="ko-KR" sz="12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altLang="ko-KR" sz="14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2" name="모서리가 둥근 직사각형 271"/>
              <p:cNvSpPr/>
              <p:nvPr/>
            </p:nvSpPr>
            <p:spPr>
              <a:xfrm>
                <a:off x="6749363" y="1384199"/>
                <a:ext cx="1623273" cy="1014545"/>
              </a:xfrm>
              <a:prstGeom prst="roundRect">
                <a:avLst/>
              </a:prstGeom>
              <a:solidFill>
                <a:srgbClr val="FFFF0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altLang="ko-KR" sz="12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altLang="ko-KR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altLang="ko-KR" sz="1200" dirty="0" smtClean="0">
                  <a:solidFill>
                    <a:schemeClr val="tx1"/>
                  </a:solidFill>
                </a:endParaRPr>
              </a:p>
              <a:p>
                <a:pPr lvl="0" algn="ctr"/>
                <a:endParaRPr lang="en-US" altLang="ko-KR" sz="1200" dirty="0" smtClean="0">
                  <a:solidFill>
                    <a:prstClr val="black"/>
                  </a:solidFill>
                </a:endParaRPr>
              </a:p>
              <a:p>
                <a:pPr algn="ctr"/>
                <a:endParaRPr lang="en-US" altLang="ko-KR" sz="12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1" name="모서리가 둥근 직사각형 270"/>
              <p:cNvSpPr/>
              <p:nvPr/>
            </p:nvSpPr>
            <p:spPr>
              <a:xfrm>
                <a:off x="6825073" y="1526566"/>
                <a:ext cx="1470581" cy="556364"/>
              </a:xfrm>
              <a:prstGeom prst="roundRect">
                <a:avLst/>
              </a:prstGeom>
              <a:solidFill>
                <a:srgbClr val="FF99FF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altLang="ko-KR" sz="12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altLang="ko-KR" sz="1200" dirty="0" err="1" smtClean="0">
                    <a:solidFill>
                      <a:schemeClr val="tx1"/>
                    </a:solidFill>
                  </a:rPr>
                  <a:t>PaaS</a:t>
                </a:r>
                <a:r>
                  <a:rPr lang="en-US" altLang="ko-KR" sz="1200" dirty="0" smtClean="0">
                    <a:solidFill>
                      <a:schemeClr val="tx1"/>
                    </a:solidFill>
                  </a:rPr>
                  <a:t> RT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8" name="모서리가 둥근 직사각형 267"/>
              <p:cNvSpPr/>
              <p:nvPr/>
            </p:nvSpPr>
            <p:spPr>
              <a:xfrm>
                <a:off x="6825072" y="1453306"/>
                <a:ext cx="556364" cy="327273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9" name="모서리가 둥근 직사각형 268"/>
              <p:cNvSpPr/>
              <p:nvPr/>
            </p:nvSpPr>
            <p:spPr>
              <a:xfrm>
                <a:off x="7379189" y="1453306"/>
                <a:ext cx="556364" cy="327273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0" name="모서리가 둥근 직사각형 269"/>
              <p:cNvSpPr/>
              <p:nvPr/>
            </p:nvSpPr>
            <p:spPr>
              <a:xfrm>
                <a:off x="7935615" y="1453306"/>
                <a:ext cx="360039" cy="327273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6833274" y="1473874"/>
                <a:ext cx="556564" cy="276999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200" dirty="0" smtClean="0"/>
                  <a:t>App1</a:t>
                </a:r>
                <a:endParaRPr lang="ko-KR" altLang="en-US" sz="1200" dirty="0"/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6933101" y="2099711"/>
                <a:ext cx="1265091" cy="276999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pPr lvl="0" algn="ctr"/>
                <a:r>
                  <a:rPr lang="en-US" altLang="ko-KR" sz="1200" dirty="0" err="1">
                    <a:solidFill>
                      <a:prstClr val="black"/>
                    </a:solidFill>
                  </a:rPr>
                  <a:t>OSGi</a:t>
                </a:r>
                <a:r>
                  <a:rPr lang="en-US" altLang="ko-KR" sz="1200" dirty="0">
                    <a:solidFill>
                      <a:prstClr val="black"/>
                    </a:solidFill>
                  </a:rPr>
                  <a:t> Container</a:t>
                </a:r>
                <a:endParaRPr lang="ko-KR" alt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7966394" y="1473874"/>
                <a:ext cx="298480" cy="276999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200" dirty="0" smtClean="0"/>
                  <a:t>…</a:t>
                </a:r>
                <a:endParaRPr lang="ko-KR" altLang="en-US" sz="1200" dirty="0"/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7238473" y="2395810"/>
                <a:ext cx="654346" cy="276999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200" dirty="0"/>
                  <a:t>Node1</a:t>
                </a:r>
                <a:endParaRPr lang="ko-KR" altLang="en-US" sz="1200" dirty="0"/>
              </a:p>
            </p:txBody>
          </p:sp>
          <p:sp>
            <p:nvSpPr>
              <p:cNvPr id="152" name="TextBox 151"/>
              <p:cNvSpPr txBox="1"/>
              <p:nvPr/>
            </p:nvSpPr>
            <p:spPr>
              <a:xfrm>
                <a:off x="7378989" y="1473874"/>
                <a:ext cx="556564" cy="276999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200" dirty="0" smtClean="0"/>
                  <a:t>App2</a:t>
                </a:r>
                <a:endParaRPr lang="ko-KR" altLang="en-US" sz="1200" dirty="0"/>
              </a:p>
            </p:txBody>
          </p:sp>
        </p:grpSp>
        <p:grpSp>
          <p:nvGrpSpPr>
            <p:cNvPr id="85" name="그룹 84"/>
            <p:cNvGrpSpPr/>
            <p:nvPr/>
          </p:nvGrpSpPr>
          <p:grpSpPr>
            <a:xfrm>
              <a:off x="6593647" y="3033478"/>
              <a:ext cx="1944000" cy="1340835"/>
              <a:chOff x="6593647" y="3033478"/>
              <a:chExt cx="1944000" cy="1340835"/>
            </a:xfrm>
          </p:grpSpPr>
          <p:sp>
            <p:nvSpPr>
              <p:cNvPr id="275" name="모서리가 둥근 직사각형 274"/>
              <p:cNvSpPr/>
              <p:nvPr/>
            </p:nvSpPr>
            <p:spPr>
              <a:xfrm>
                <a:off x="6593647" y="3033478"/>
                <a:ext cx="1944000" cy="1340835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altLang="ko-KR" sz="14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altLang="ko-KR" dirty="0">
                  <a:solidFill>
                    <a:schemeClr val="tx1"/>
                  </a:solidFill>
                </a:endParaRPr>
              </a:p>
              <a:p>
                <a:pPr algn="ctr"/>
                <a:endParaRPr lang="en-US" altLang="ko-KR" sz="12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altLang="ko-KR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altLang="ko-KR" sz="12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6" name="모서리가 둥근 직사각형 275"/>
              <p:cNvSpPr/>
              <p:nvPr/>
            </p:nvSpPr>
            <p:spPr>
              <a:xfrm>
                <a:off x="6749363" y="3062954"/>
                <a:ext cx="1623273" cy="1014545"/>
              </a:xfrm>
              <a:prstGeom prst="roundRect">
                <a:avLst/>
              </a:prstGeom>
              <a:solidFill>
                <a:srgbClr val="FFFF0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altLang="ko-KR" sz="12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7" name="모서리가 둥근 직사각형 276"/>
              <p:cNvSpPr/>
              <p:nvPr/>
            </p:nvSpPr>
            <p:spPr>
              <a:xfrm>
                <a:off x="6825073" y="3205321"/>
                <a:ext cx="1470581" cy="556364"/>
              </a:xfrm>
              <a:prstGeom prst="roundRect">
                <a:avLst/>
              </a:prstGeom>
              <a:solidFill>
                <a:srgbClr val="FF99FF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altLang="ko-KR" sz="12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altLang="ko-KR" sz="1200" dirty="0" err="1" smtClean="0">
                    <a:solidFill>
                      <a:schemeClr val="tx1"/>
                    </a:solidFill>
                  </a:rPr>
                  <a:t>PaaS</a:t>
                </a:r>
                <a:r>
                  <a:rPr lang="en-US" altLang="ko-KR" sz="1200" dirty="0" smtClean="0">
                    <a:solidFill>
                      <a:schemeClr val="tx1"/>
                    </a:solidFill>
                  </a:rPr>
                  <a:t> RT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8" name="모서리가 둥근 직사각형 277"/>
              <p:cNvSpPr/>
              <p:nvPr/>
            </p:nvSpPr>
            <p:spPr>
              <a:xfrm>
                <a:off x="6825072" y="3132061"/>
                <a:ext cx="1470582" cy="327273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altLang="ko-KR" sz="1200" dirty="0" smtClean="0">
                    <a:solidFill>
                      <a:schemeClr val="tx1"/>
                    </a:solidFill>
                  </a:rPr>
                  <a:t>App1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6933101" y="3761980"/>
                <a:ext cx="1265091" cy="276999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pPr lvl="0" algn="ctr"/>
                <a:r>
                  <a:rPr lang="en-US" altLang="ko-KR" sz="1200" dirty="0" err="1">
                    <a:solidFill>
                      <a:prstClr val="black"/>
                    </a:solidFill>
                  </a:rPr>
                  <a:t>OSGi</a:t>
                </a:r>
                <a:r>
                  <a:rPr lang="en-US" altLang="ko-KR" sz="1200" dirty="0">
                    <a:solidFill>
                      <a:prstClr val="black"/>
                    </a:solidFill>
                  </a:rPr>
                  <a:t> Container</a:t>
                </a:r>
                <a:endParaRPr lang="ko-KR" alt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7238473" y="4076343"/>
                <a:ext cx="654346" cy="276999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200" dirty="0" smtClean="0"/>
                  <a:t>Node2</a:t>
                </a:r>
                <a:endParaRPr lang="ko-KR" altLang="en-US" sz="1200" dirty="0"/>
              </a:p>
            </p:txBody>
          </p:sp>
        </p:grpSp>
        <p:grpSp>
          <p:nvGrpSpPr>
            <p:cNvPr id="86" name="그룹 85"/>
            <p:cNvGrpSpPr/>
            <p:nvPr/>
          </p:nvGrpSpPr>
          <p:grpSpPr>
            <a:xfrm>
              <a:off x="6593646" y="5255487"/>
              <a:ext cx="1944000" cy="1219398"/>
              <a:chOff x="6593646" y="5255487"/>
              <a:chExt cx="1944000" cy="1219398"/>
            </a:xfrm>
          </p:grpSpPr>
          <p:sp>
            <p:nvSpPr>
              <p:cNvPr id="282" name="모서리가 둥근 직사각형 281"/>
              <p:cNvSpPr/>
              <p:nvPr/>
            </p:nvSpPr>
            <p:spPr>
              <a:xfrm>
                <a:off x="6593646" y="5255487"/>
                <a:ext cx="1944000" cy="1219398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altLang="ko-KR" sz="14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altLang="ko-KR" dirty="0">
                  <a:solidFill>
                    <a:schemeClr val="tx1"/>
                  </a:solidFill>
                </a:endParaRPr>
              </a:p>
              <a:p>
                <a:pPr algn="ctr"/>
                <a:endParaRPr lang="en-US" altLang="ko-KR" sz="12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altLang="ko-KR" sz="1200" dirty="0">
                  <a:solidFill>
                    <a:schemeClr val="tx1"/>
                  </a:solidFill>
                </a:endParaRPr>
              </a:p>
              <a:p>
                <a:pPr algn="ctr"/>
                <a:endParaRPr lang="en-US" altLang="ko-KR" sz="12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altLang="ko-KR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3" name="모서리가 둥근 직사각형 282"/>
              <p:cNvSpPr/>
              <p:nvPr/>
            </p:nvSpPr>
            <p:spPr>
              <a:xfrm>
                <a:off x="6749362" y="5322722"/>
                <a:ext cx="1623273" cy="830756"/>
              </a:xfrm>
              <a:prstGeom prst="roundRect">
                <a:avLst/>
              </a:prstGeom>
              <a:solidFill>
                <a:srgbClr val="FFFF0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altLang="ko-KR" sz="12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4" name="모서리가 둥근 직사각형 283"/>
              <p:cNvSpPr/>
              <p:nvPr/>
            </p:nvSpPr>
            <p:spPr>
              <a:xfrm>
                <a:off x="6825072" y="5471890"/>
                <a:ext cx="1470581" cy="365774"/>
              </a:xfrm>
              <a:prstGeom prst="roundRect">
                <a:avLst/>
              </a:prstGeom>
              <a:solidFill>
                <a:srgbClr val="FF99FF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altLang="ko-KR" sz="1200" dirty="0" err="1" smtClean="0">
                    <a:solidFill>
                      <a:schemeClr val="tx1"/>
                    </a:solidFill>
                  </a:rPr>
                  <a:t>PaaS</a:t>
                </a:r>
                <a:r>
                  <a:rPr lang="en-US" altLang="ko-KR" sz="1200" dirty="0" smtClean="0">
                    <a:solidFill>
                      <a:schemeClr val="tx1"/>
                    </a:solidFill>
                  </a:rPr>
                  <a:t> RT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6948264" y="5858085"/>
                <a:ext cx="1265091" cy="276999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pPr lvl="0" algn="ctr"/>
                <a:r>
                  <a:rPr lang="en-US" altLang="ko-KR" sz="1200" dirty="0" err="1">
                    <a:solidFill>
                      <a:prstClr val="black"/>
                    </a:solidFill>
                  </a:rPr>
                  <a:t>OSGi</a:t>
                </a:r>
                <a:r>
                  <a:rPr lang="en-US" altLang="ko-KR" sz="1200" dirty="0">
                    <a:solidFill>
                      <a:prstClr val="black"/>
                    </a:solidFill>
                  </a:rPr>
                  <a:t> Container</a:t>
                </a:r>
                <a:endParaRPr lang="ko-KR" alt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7268495" y="6183465"/>
                <a:ext cx="615873" cy="276999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200" dirty="0"/>
                  <a:t>Image</a:t>
                </a:r>
                <a:endParaRPr lang="ko-KR" altLang="en-US" sz="1200" dirty="0"/>
              </a:p>
            </p:txBody>
          </p:sp>
        </p:grpSp>
        <p:cxnSp>
          <p:nvCxnSpPr>
            <p:cNvPr id="119" name="구부러진 연결선 118"/>
            <p:cNvCxnSpPr/>
            <p:nvPr/>
          </p:nvCxnSpPr>
          <p:spPr>
            <a:xfrm rot="16200000" flipH="1">
              <a:off x="4361180" y="3157846"/>
              <a:ext cx="2706670" cy="556836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tx1"/>
              </a:solidFill>
              <a:prstDash val="dash"/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직선 화살표 연결선 265"/>
            <p:cNvCxnSpPr>
              <a:stCxn id="72" idx="3"/>
              <a:endCxn id="267" idx="1"/>
            </p:cNvCxnSpPr>
            <p:nvPr/>
          </p:nvCxnSpPr>
          <p:spPr>
            <a:xfrm flipV="1">
              <a:off x="5403260" y="2028701"/>
              <a:ext cx="1190387" cy="82046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직선 화살표 연결선 124"/>
            <p:cNvCxnSpPr>
              <a:stCxn id="72" idx="3"/>
              <a:endCxn id="275" idx="1"/>
            </p:cNvCxnSpPr>
            <p:nvPr/>
          </p:nvCxnSpPr>
          <p:spPr>
            <a:xfrm>
              <a:off x="5403260" y="2849163"/>
              <a:ext cx="1190387" cy="85473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직선 화살표 연결선 134"/>
            <p:cNvCxnSpPr/>
            <p:nvPr/>
          </p:nvCxnSpPr>
          <p:spPr>
            <a:xfrm>
              <a:off x="8009724" y="485369"/>
              <a:ext cx="296161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직선 화살표 연결선 136"/>
            <p:cNvCxnSpPr/>
            <p:nvPr/>
          </p:nvCxnSpPr>
          <p:spPr>
            <a:xfrm>
              <a:off x="8009724" y="288073"/>
              <a:ext cx="296161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직선 화살표 연결선 137"/>
            <p:cNvCxnSpPr/>
            <p:nvPr/>
          </p:nvCxnSpPr>
          <p:spPr>
            <a:xfrm>
              <a:off x="8009724" y="104231"/>
              <a:ext cx="296161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8374008" y="-18880"/>
              <a:ext cx="73449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 smtClean="0"/>
                <a:t>Load info</a:t>
              </a:r>
              <a:endParaRPr lang="ko-KR" altLang="en-US" sz="1000" dirty="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8374008" y="164962"/>
              <a:ext cx="63030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 smtClean="0"/>
                <a:t>forward</a:t>
              </a:r>
              <a:endParaRPr lang="ko-KR" altLang="en-US" sz="1000" dirty="0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8374008" y="362396"/>
              <a:ext cx="69121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 smtClean="0"/>
                <a:t>message</a:t>
              </a:r>
              <a:endParaRPr lang="ko-KR" altLang="en-US" sz="1000" dirty="0"/>
            </a:p>
          </p:txBody>
        </p:sp>
        <p:cxnSp>
          <p:nvCxnSpPr>
            <p:cNvPr id="77" name="구부러진 연결선 76"/>
            <p:cNvCxnSpPr>
              <a:endCxn id="37" idx="2"/>
            </p:cNvCxnSpPr>
            <p:nvPr/>
          </p:nvCxnSpPr>
          <p:spPr>
            <a:xfrm rot="16200000" flipH="1">
              <a:off x="4218630" y="4693529"/>
              <a:ext cx="1087298" cy="921626"/>
            </a:xfrm>
            <a:prstGeom prst="curvedConnector2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4389518" y="4466093"/>
              <a:ext cx="9410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dirty="0" smtClean="0">
                  <a:solidFill>
                    <a:srgbClr val="FF0000"/>
                  </a:solidFill>
                </a:rPr>
                <a:t>Upload to </a:t>
              </a:r>
            </a:p>
            <a:p>
              <a:pPr algn="ctr"/>
              <a:r>
                <a:rPr lang="en-US" altLang="ko-KR" sz="1200" dirty="0" smtClean="0">
                  <a:solidFill>
                    <a:srgbClr val="FF0000"/>
                  </a:solidFill>
                </a:rPr>
                <a:t>App Store</a:t>
              </a:r>
              <a:endParaRPr lang="ko-KR" alt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533790" y="882692"/>
              <a:ext cx="7135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dirty="0"/>
                <a:t>Tools</a:t>
              </a:r>
              <a:endParaRPr lang="ko-KR" altLang="en-US" dirty="0"/>
            </a:p>
          </p:txBody>
        </p:sp>
      </p:grpSp>
      <p:sp>
        <p:nvSpPr>
          <p:cNvPr id="16" name="제목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Garuda Architecture</a:t>
            </a:r>
            <a:endParaRPr lang="ko-KR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389838" y="3155987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….</a:t>
            </a:r>
            <a:endParaRPr lang="ko-KR" altLang="en-US" dirty="0"/>
          </a:p>
        </p:txBody>
      </p:sp>
      <p:sp>
        <p:nvSpPr>
          <p:cNvPr id="29" name="줄무늬가 있는 오른쪽 화살표 28"/>
          <p:cNvSpPr/>
          <p:nvPr/>
        </p:nvSpPr>
        <p:spPr>
          <a:xfrm rot="16200000">
            <a:off x="6909979" y="4691019"/>
            <a:ext cx="360442" cy="427887"/>
          </a:xfrm>
          <a:prstGeom prst="strip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7236296" y="4706971"/>
            <a:ext cx="10679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err="1" smtClean="0">
                <a:solidFill>
                  <a:srgbClr val="00B050"/>
                </a:solidFill>
              </a:rPr>
              <a:t>instanciation</a:t>
            </a:r>
            <a:endParaRPr lang="ko-KR" altLang="en-US" sz="1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45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Cloud IDE</a:t>
            </a:r>
            <a:endParaRPr lang="ko-KR" altLang="en-US" dirty="0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539552" y="1509713"/>
            <a:ext cx="2232248" cy="44928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2000" tIns="144000" rIns="72000" bIns="3600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buFont typeface="Wingdings" pitchFamily="2" charset="2"/>
              <a:buChar char="ü"/>
            </a:pPr>
            <a:r>
              <a:rPr lang="ko-KR" altLang="en-US" sz="1400" b="1" dirty="0" smtClean="0">
                <a:latin typeface="+mj-lt"/>
              </a:rPr>
              <a:t>설치 없는 빠른 개발</a:t>
            </a:r>
            <a:endParaRPr lang="en-US" altLang="ko-KR" sz="1400" b="1" dirty="0" smtClean="0">
              <a:latin typeface="+mj-lt"/>
            </a:endParaRPr>
          </a:p>
          <a:p>
            <a:pPr marL="171450" indent="-171450" algn="just">
              <a:buFont typeface="Wingdings" pitchFamily="2" charset="2"/>
              <a:buChar char="ü"/>
            </a:pPr>
            <a:endParaRPr lang="en-US" altLang="ko-KR" sz="1400" b="1" dirty="0">
              <a:latin typeface="+mj-lt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400" b="1" dirty="0" smtClean="0">
                <a:latin typeface="+mj-lt"/>
              </a:rPr>
              <a:t>BPM </a:t>
            </a:r>
            <a:r>
              <a:rPr lang="ko-KR" altLang="en-US" sz="1400" b="1" dirty="0" smtClean="0">
                <a:latin typeface="+mj-lt"/>
              </a:rPr>
              <a:t>플랫폼과 연동되어 빠른 </a:t>
            </a:r>
            <a:r>
              <a:rPr lang="en-US" altLang="ko-KR" sz="1400" b="1" dirty="0" smtClean="0">
                <a:latin typeface="+mj-lt"/>
              </a:rPr>
              <a:t>‘</a:t>
            </a:r>
            <a:r>
              <a:rPr lang="ko-KR" altLang="en-US" sz="1400" b="1" dirty="0" smtClean="0">
                <a:latin typeface="+mj-lt"/>
              </a:rPr>
              <a:t>프로세스 </a:t>
            </a:r>
            <a:r>
              <a:rPr lang="ko-KR" altLang="en-US" sz="1400" b="1" dirty="0" err="1" smtClean="0">
                <a:latin typeface="+mj-lt"/>
              </a:rPr>
              <a:t>앱</a:t>
            </a:r>
            <a:r>
              <a:rPr lang="en-US" altLang="ko-KR" sz="1400" b="1" dirty="0" smtClean="0">
                <a:latin typeface="+mj-lt"/>
              </a:rPr>
              <a:t>’ </a:t>
            </a:r>
            <a:r>
              <a:rPr lang="ko-KR" altLang="en-US" sz="1400" b="1" dirty="0" smtClean="0">
                <a:latin typeface="+mj-lt"/>
              </a:rPr>
              <a:t>개발</a:t>
            </a:r>
            <a:endParaRPr lang="en-US" altLang="ko-KR" sz="1400" b="1" dirty="0" smtClean="0">
              <a:latin typeface="+mj-lt"/>
            </a:endParaRPr>
          </a:p>
          <a:p>
            <a:pPr marL="171450" indent="-171450">
              <a:buFont typeface="Wingdings" pitchFamily="2" charset="2"/>
              <a:buChar char="ü"/>
            </a:pPr>
            <a:endParaRPr lang="en-US" altLang="ko-KR" sz="1400" b="1" dirty="0"/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400" b="1" dirty="0"/>
              <a:t>Import from Cloud</a:t>
            </a:r>
          </a:p>
          <a:p>
            <a:r>
              <a:rPr lang="en-US" altLang="ko-KR" sz="1200" b="1" dirty="0" smtClean="0"/>
              <a:t>  - </a:t>
            </a:r>
            <a:r>
              <a:rPr lang="en-US" altLang="ko-KR" sz="1200" b="1" dirty="0"/>
              <a:t>Web Service Import</a:t>
            </a:r>
          </a:p>
          <a:p>
            <a:r>
              <a:rPr lang="en-US" altLang="ko-KR" sz="1200" b="1" dirty="0"/>
              <a:t>  - </a:t>
            </a:r>
            <a:r>
              <a:rPr lang="en-US" altLang="ko-KR" sz="1200" b="1" dirty="0" smtClean="0"/>
              <a:t>Database</a:t>
            </a:r>
          </a:p>
          <a:p>
            <a:endParaRPr lang="en-US" altLang="ko-KR" sz="1400" b="1" dirty="0" smtClean="0">
              <a:latin typeface="+mj-lt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ko-KR" altLang="en-US" sz="1400" b="1" dirty="0" smtClean="0">
                <a:latin typeface="+mj-lt"/>
              </a:rPr>
              <a:t>개발된 결과물 </a:t>
            </a:r>
            <a:r>
              <a:rPr lang="en-US" altLang="ko-KR" sz="1400" b="1" dirty="0" smtClean="0">
                <a:latin typeface="+mj-lt"/>
              </a:rPr>
              <a:t>(</a:t>
            </a:r>
            <a:r>
              <a:rPr lang="ko-KR" altLang="en-US" sz="1400" b="1" dirty="0" err="1" smtClean="0">
                <a:latin typeface="+mj-lt"/>
              </a:rPr>
              <a:t>앱</a:t>
            </a:r>
            <a:r>
              <a:rPr lang="en-US" altLang="ko-KR" sz="1400" b="1" dirty="0" smtClean="0">
                <a:latin typeface="+mj-lt"/>
              </a:rPr>
              <a:t>)</a:t>
            </a:r>
            <a:r>
              <a:rPr lang="ko-KR" altLang="en-US" sz="1400" b="1" dirty="0" smtClean="0">
                <a:latin typeface="+mj-lt"/>
              </a:rPr>
              <a:t>은 </a:t>
            </a:r>
            <a:r>
              <a:rPr lang="en-US" altLang="ko-KR" sz="1400" b="1" dirty="0" err="1" smtClean="0">
                <a:latin typeface="+mj-lt"/>
              </a:rPr>
              <a:t>OSGi</a:t>
            </a:r>
            <a:r>
              <a:rPr lang="ko-KR" altLang="en-US" sz="1400" b="1" dirty="0" smtClean="0">
                <a:latin typeface="+mj-lt"/>
              </a:rPr>
              <a:t>번들 형식의 표준적 방식으로 </a:t>
            </a:r>
            <a:r>
              <a:rPr lang="ko-KR" altLang="en-US" sz="1400" b="1" dirty="0" err="1" smtClean="0">
                <a:latin typeface="+mj-lt"/>
              </a:rPr>
              <a:t>패키징됨</a:t>
            </a:r>
            <a:endParaRPr lang="en-US" altLang="ko-KR" sz="1400" b="1" dirty="0" smtClean="0">
              <a:latin typeface="+mj-lt"/>
            </a:endParaRPr>
          </a:p>
          <a:p>
            <a:pPr marL="171450" indent="-171450">
              <a:buFont typeface="Wingdings" pitchFamily="2" charset="2"/>
              <a:buChar char="ü"/>
            </a:pPr>
            <a:endParaRPr lang="en-US" altLang="ko-KR" sz="1400" b="1" dirty="0">
              <a:latin typeface="+mj-lt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400" b="1" dirty="0" smtClean="0">
                <a:latin typeface="+mj-lt"/>
              </a:rPr>
              <a:t>J2EE Compliant</a:t>
            </a:r>
            <a:endParaRPr lang="en-US" altLang="ko-KR" sz="1400" b="1" dirty="0">
              <a:latin typeface="+mj-lt"/>
            </a:endParaRPr>
          </a:p>
          <a:p>
            <a:endParaRPr lang="en-US" altLang="ko-KR" sz="1200" b="1" dirty="0"/>
          </a:p>
          <a:p>
            <a:endParaRPr lang="en-US" altLang="ko-KR" sz="1200" b="1" dirty="0" smtClean="0"/>
          </a:p>
          <a:p>
            <a:pPr algn="just"/>
            <a:endParaRPr lang="en-US" altLang="ko-KR" sz="1400" b="1" dirty="0" smtClean="0"/>
          </a:p>
          <a:p>
            <a:r>
              <a:rPr lang="en-US" altLang="ko-KR" sz="1400" b="1" dirty="0"/>
              <a:t/>
            </a:r>
            <a:br>
              <a:rPr lang="en-US" altLang="ko-KR" sz="1400" b="1" dirty="0"/>
            </a:br>
            <a:endParaRPr lang="en-US" altLang="ko-KR" sz="1400" b="1" dirty="0"/>
          </a:p>
          <a:p>
            <a:pPr marL="171450" indent="-171450" algn="just">
              <a:buFont typeface="Wingdings" pitchFamily="2" charset="2"/>
              <a:buChar char="ü"/>
            </a:pPr>
            <a:endParaRPr lang="en-US" altLang="ko-KR" sz="1400" b="1" dirty="0">
              <a:latin typeface="+mj-lt"/>
            </a:endParaRPr>
          </a:p>
          <a:p>
            <a:pPr marL="171450" indent="-171450" algn="just">
              <a:buFont typeface="Wingdings" pitchFamily="2" charset="2"/>
              <a:buChar char="ü"/>
            </a:pPr>
            <a:endParaRPr lang="en-US" altLang="ko-KR" sz="1400" b="1" dirty="0" smtClean="0">
              <a:latin typeface="+mj-lt"/>
            </a:endParaRPr>
          </a:p>
          <a:p>
            <a:pPr marL="171450" indent="-171450" algn="just">
              <a:buFont typeface="Wingdings" pitchFamily="2" charset="2"/>
              <a:buChar char="ü"/>
            </a:pPr>
            <a:endParaRPr lang="en-US" altLang="ko-KR" sz="1400" b="1" dirty="0" smtClean="0">
              <a:latin typeface="+mj-lt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529612"/>
            <a:ext cx="2365463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821" y="5301208"/>
            <a:ext cx="2678685" cy="720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3203848" y="4313588"/>
            <a:ext cx="3344691" cy="2616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100" b="1" dirty="0" smtClean="0">
                <a:solidFill>
                  <a:schemeClr val="tx2"/>
                </a:solidFill>
                <a:ea typeface="맑은 고딕" pitchFamily="50" charset="-127"/>
              </a:rPr>
              <a:t>▼ Manageable Object Types</a:t>
            </a:r>
            <a:endParaRPr lang="ko-KR" altLang="en-US" sz="1100" b="1" dirty="0">
              <a:solidFill>
                <a:schemeClr val="tx2"/>
              </a:solidFill>
              <a:ea typeface="맑은 고딕" pitchFamily="50" charset="-127"/>
            </a:endParaRP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5763813" y="5085184"/>
            <a:ext cx="3344691" cy="2616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100" b="1" dirty="0" smtClean="0">
                <a:solidFill>
                  <a:schemeClr val="tx2"/>
                </a:solidFill>
                <a:ea typeface="맑은 고딕" pitchFamily="50" charset="-127"/>
              </a:rPr>
              <a:t>▼ Database Objects</a:t>
            </a:r>
            <a:endParaRPr lang="ko-KR" altLang="en-US" sz="1100" b="1" dirty="0">
              <a:solidFill>
                <a:schemeClr val="tx2"/>
              </a:solidFill>
              <a:ea typeface="맑은 고딕" pitchFamily="50" charset="-127"/>
            </a:endParaRP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5763813" y="4294257"/>
            <a:ext cx="2808311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100" b="1" dirty="0" smtClean="0">
                <a:solidFill>
                  <a:schemeClr val="tx2"/>
                </a:solidFill>
                <a:latin typeface="Wingdings"/>
                <a:ea typeface="Wingdings"/>
                <a:cs typeface="Wingdings"/>
                <a:sym typeface="Wingdings"/>
              </a:rPr>
              <a:t></a:t>
            </a:r>
            <a:r>
              <a:rPr lang="en-US" altLang="ko-KR" sz="1100" b="1" dirty="0" smtClean="0">
                <a:solidFill>
                  <a:schemeClr val="tx2"/>
                </a:solidFill>
                <a:ea typeface="맑은 고딕" pitchFamily="50" charset="-127"/>
              </a:rPr>
              <a:t> Accessing Component Store by </a:t>
            </a:r>
            <a:br>
              <a:rPr lang="en-US" altLang="ko-KR" sz="1100" b="1" dirty="0" smtClean="0">
                <a:solidFill>
                  <a:schemeClr val="tx2"/>
                </a:solidFill>
                <a:ea typeface="맑은 고딕" pitchFamily="50" charset="-127"/>
              </a:rPr>
            </a:br>
            <a:r>
              <a:rPr lang="en-US" altLang="ko-KR" sz="1100" b="1" dirty="0" smtClean="0">
                <a:solidFill>
                  <a:schemeClr val="tx2"/>
                </a:solidFill>
                <a:ea typeface="맑은 고딕" pitchFamily="50" charset="-127"/>
              </a:rPr>
              <a:t>code assist.</a:t>
            </a:r>
            <a:endParaRPr lang="ko-KR" altLang="en-US" sz="1100" b="1" dirty="0">
              <a:solidFill>
                <a:schemeClr val="tx2"/>
              </a:solidFill>
              <a:ea typeface="맑은 고딕" pitchFamily="50" charset="-127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20" y="1511311"/>
            <a:ext cx="5188611" cy="278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5445224"/>
            <a:ext cx="2376263" cy="1062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5363" y="5065439"/>
            <a:ext cx="21121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rgbClr val="FF0000"/>
                </a:solidFill>
              </a:rPr>
              <a:t>Cf. Google Apps Scripts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43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Vaadin</a:t>
            </a:r>
            <a:r>
              <a:rPr lang="en-US" altLang="ko-KR" dirty="0" smtClean="0"/>
              <a:t> UI Designer Integration</a:t>
            </a:r>
            <a:endParaRPr lang="ko-KR" alt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356992"/>
            <a:ext cx="5188611" cy="278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4732608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 37"/>
          <p:cNvSpPr/>
          <p:nvPr/>
        </p:nvSpPr>
        <p:spPr>
          <a:xfrm>
            <a:off x="1483104" y="2852936"/>
            <a:ext cx="2080784" cy="580968"/>
          </a:xfrm>
          <a:prstGeom prst="roundRect">
            <a:avLst/>
          </a:prstGeom>
          <a:solidFill>
            <a:schemeClr val="tx1">
              <a:alpha val="3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/>
              <a:t>UI Design in </a:t>
            </a:r>
            <a:r>
              <a:rPr lang="en-US" altLang="ko-KR" sz="1400" b="1" dirty="0" err="1" smtClean="0"/>
              <a:t>Vaadin</a:t>
            </a:r>
            <a:r>
              <a:rPr lang="en-US" altLang="ko-KR" sz="1400" b="1" dirty="0" smtClean="0"/>
              <a:t> </a:t>
            </a:r>
            <a:r>
              <a:rPr lang="en-US" altLang="ko-KR" sz="1400" b="1" dirty="0" err="1" smtClean="0"/>
              <a:t>wysiwyg</a:t>
            </a:r>
            <a:r>
              <a:rPr lang="en-US" altLang="ko-KR" sz="1400" b="1" dirty="0" smtClean="0"/>
              <a:t> designer</a:t>
            </a:r>
          </a:p>
        </p:txBody>
      </p:sp>
      <p:sp>
        <p:nvSpPr>
          <p:cNvPr id="20" name="Rounded Rectangle 37"/>
          <p:cNvSpPr/>
          <p:nvPr/>
        </p:nvSpPr>
        <p:spPr>
          <a:xfrm>
            <a:off x="5482148" y="4653136"/>
            <a:ext cx="2114188" cy="576064"/>
          </a:xfrm>
          <a:prstGeom prst="roundRect">
            <a:avLst/>
          </a:prstGeom>
          <a:solidFill>
            <a:schemeClr val="tx1">
              <a:alpha val="3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/>
              <a:t>Source editing in Cloud IDE</a:t>
            </a:r>
          </a:p>
        </p:txBody>
      </p:sp>
      <p:sp>
        <p:nvSpPr>
          <p:cNvPr id="4" name="굽은 화살표 3"/>
          <p:cNvSpPr/>
          <p:nvPr/>
        </p:nvSpPr>
        <p:spPr>
          <a:xfrm rot="5400000">
            <a:off x="5276756" y="2526603"/>
            <a:ext cx="815114" cy="7200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1" name="굽은 화살표 20"/>
          <p:cNvSpPr/>
          <p:nvPr/>
        </p:nvSpPr>
        <p:spPr>
          <a:xfrm rot="16200000">
            <a:off x="2568106" y="5202958"/>
            <a:ext cx="815114" cy="7200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14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356992"/>
            <a:ext cx="5188611" cy="278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제목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Tadpole Integration 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381000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37"/>
          <p:cNvSpPr/>
          <p:nvPr/>
        </p:nvSpPr>
        <p:spPr>
          <a:xfrm>
            <a:off x="1483104" y="2852936"/>
            <a:ext cx="2080784" cy="580968"/>
          </a:xfrm>
          <a:prstGeom prst="roundRect">
            <a:avLst/>
          </a:prstGeom>
          <a:solidFill>
            <a:schemeClr val="tx1">
              <a:alpha val="3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/>
              <a:t>DB Modeling in Tadpole</a:t>
            </a:r>
          </a:p>
        </p:txBody>
      </p:sp>
      <p:sp>
        <p:nvSpPr>
          <p:cNvPr id="7" name="Rounded Rectangle 37"/>
          <p:cNvSpPr/>
          <p:nvPr/>
        </p:nvSpPr>
        <p:spPr>
          <a:xfrm>
            <a:off x="5482148" y="4653136"/>
            <a:ext cx="2114188" cy="576064"/>
          </a:xfrm>
          <a:prstGeom prst="roundRect">
            <a:avLst/>
          </a:prstGeom>
          <a:solidFill>
            <a:schemeClr val="tx1">
              <a:alpha val="3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/>
              <a:t>JPA programming in Cloud IDE</a:t>
            </a:r>
          </a:p>
        </p:txBody>
      </p:sp>
      <p:sp>
        <p:nvSpPr>
          <p:cNvPr id="8" name="굽은 화살표 7"/>
          <p:cNvSpPr/>
          <p:nvPr/>
        </p:nvSpPr>
        <p:spPr>
          <a:xfrm rot="5400000">
            <a:off x="4740507" y="2526603"/>
            <a:ext cx="815114" cy="7200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굽은 화살표 8"/>
          <p:cNvSpPr/>
          <p:nvPr/>
        </p:nvSpPr>
        <p:spPr>
          <a:xfrm rot="16200000">
            <a:off x="2568106" y="4988686"/>
            <a:ext cx="815114" cy="7200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08104" y="2479086"/>
            <a:ext cx="3004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DAO auto generation (JPA)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35298" y="5348726"/>
            <a:ext cx="1410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Round-trip*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5655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1" b="28626"/>
          <a:stretch/>
        </p:blipFill>
        <p:spPr>
          <a:xfrm>
            <a:off x="2801495" y="1892795"/>
            <a:ext cx="2459891" cy="1792526"/>
          </a:xfrm>
          <a:prstGeom prst="rect">
            <a:avLst/>
          </a:prstGeom>
        </p:spPr>
      </p:pic>
      <p:sp>
        <p:nvSpPr>
          <p:cNvPr id="10" name="제목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BPMN Process Modeler</a:t>
            </a:r>
            <a:endParaRPr lang="ko-KR" alt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79512" y="1620236"/>
            <a:ext cx="2047092" cy="519314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2000" tIns="144000" rIns="72000" bIns="36000"/>
          <a:lstStyle/>
          <a:p>
            <a:endParaRPr lang="en-US" altLang="ko-KR" sz="1400" b="1" dirty="0" smtClean="0">
              <a:solidFill>
                <a:schemeClr val="tx1"/>
              </a:solidFill>
              <a:latin typeface="+mj-lt"/>
            </a:endParaRPr>
          </a:p>
          <a:p>
            <a:pPr marL="182563" indent="-182563">
              <a:buFont typeface="Wingdings" charset="2"/>
              <a:buChar char="ü"/>
            </a:pPr>
            <a:r>
              <a:rPr lang="ko-KR" altLang="en-US" sz="1400" b="1" dirty="0" smtClean="0">
                <a:solidFill>
                  <a:schemeClr val="tx1"/>
                </a:solidFill>
                <a:latin typeface="+mj-lt"/>
              </a:rPr>
              <a:t>업무 전문가를 위한 실행가능 프로세스 언어 </a:t>
            </a:r>
            <a:r>
              <a:rPr lang="en-US" altLang="ko-KR" sz="1400" b="1" dirty="0" smtClean="0">
                <a:solidFill>
                  <a:schemeClr val="tx1"/>
                </a:solidFill>
                <a:latin typeface="+mj-lt"/>
              </a:rPr>
              <a:t>– BPMN </a:t>
            </a:r>
            <a:endParaRPr lang="en-US" altLang="ko-KR" sz="1200" b="1" dirty="0" smtClean="0">
              <a:solidFill>
                <a:schemeClr val="tx1"/>
              </a:solidFill>
              <a:latin typeface="+mj-lt"/>
            </a:endParaRPr>
          </a:p>
          <a:p>
            <a:endParaRPr lang="en-US" altLang="ko-KR" sz="1200" b="1" dirty="0" smtClean="0">
              <a:solidFill>
                <a:schemeClr val="tx1"/>
              </a:solidFill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400" b="1" dirty="0" smtClean="0">
                <a:solidFill>
                  <a:schemeClr val="tx1"/>
                </a:solidFill>
              </a:rPr>
              <a:t>GUI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기반 비즈니스 룰 정의 </a:t>
            </a:r>
            <a:endParaRPr lang="en-US" altLang="ko-KR" sz="1400" b="1" dirty="0" smtClean="0">
              <a:solidFill>
                <a:schemeClr val="tx1"/>
              </a:solidFill>
            </a:endParaRPr>
          </a:p>
          <a:p>
            <a:pPr marL="171450" indent="-171450">
              <a:buFont typeface="Wingdings" pitchFamily="2" charset="2"/>
              <a:buChar char="ü"/>
            </a:pPr>
            <a:endParaRPr lang="en-US" altLang="ko-KR" sz="1400" b="1" dirty="0">
              <a:solidFill>
                <a:schemeClr val="tx1"/>
              </a:solidFill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ko-KR" altLang="en-US" sz="1400" b="1" dirty="0" err="1" smtClean="0">
                <a:solidFill>
                  <a:schemeClr val="tx1"/>
                </a:solidFill>
              </a:rPr>
              <a:t>웹서비스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 통합 </a:t>
            </a:r>
            <a:r>
              <a:rPr lang="en-US" altLang="ko-KR" sz="1400" b="1" dirty="0" smtClean="0">
                <a:solidFill>
                  <a:schemeClr val="tx1"/>
                </a:solidFill>
              </a:rPr>
              <a:t>(*CSB)</a:t>
            </a:r>
            <a:endParaRPr lang="en-US" altLang="ko-KR" sz="1400" b="1" dirty="0">
              <a:solidFill>
                <a:schemeClr val="tx1"/>
              </a:solidFill>
            </a:endParaRPr>
          </a:p>
          <a:p>
            <a:r>
              <a:rPr lang="ko-KR" altLang="en-US" sz="1200" b="1" dirty="0" smtClean="0">
                <a:solidFill>
                  <a:schemeClr val="tx1"/>
                </a:solidFill>
              </a:rPr>
              <a:t> </a:t>
            </a:r>
            <a:endParaRPr lang="en-US" altLang="ko-KR" sz="1400" b="1" dirty="0">
              <a:solidFill>
                <a:schemeClr val="tx1"/>
              </a:solidFill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ko-KR" altLang="en-US" sz="1400" b="1" dirty="0" smtClean="0">
                <a:solidFill>
                  <a:schemeClr val="tx1"/>
                </a:solidFill>
              </a:rPr>
              <a:t>비즈니스 폼</a:t>
            </a:r>
            <a:endParaRPr lang="en-US" altLang="ko-KR" sz="1400" b="1" dirty="0">
              <a:solidFill>
                <a:schemeClr val="tx1"/>
              </a:solidFill>
            </a:endParaRPr>
          </a:p>
          <a:p>
            <a:r>
              <a:rPr lang="ko-KR" altLang="en-US" sz="1200" b="1" dirty="0" smtClean="0">
                <a:solidFill>
                  <a:schemeClr val="tx1"/>
                </a:solidFill>
              </a:rPr>
              <a:t>  </a:t>
            </a:r>
            <a:endParaRPr lang="en-US" altLang="ko-KR" sz="1400" b="1" dirty="0" smtClean="0">
              <a:solidFill>
                <a:schemeClr val="tx1"/>
              </a:solidFill>
              <a:latin typeface="+mj-lt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ko-KR" altLang="en-US" sz="1400" b="1" dirty="0" smtClean="0">
                <a:solidFill>
                  <a:schemeClr val="tx1"/>
                </a:solidFill>
                <a:latin typeface="+mj-lt"/>
              </a:rPr>
              <a:t>데이터 매핑</a:t>
            </a:r>
            <a:endParaRPr lang="en-US" altLang="ko-KR" sz="1400" b="1" dirty="0" smtClean="0">
              <a:solidFill>
                <a:schemeClr val="tx1"/>
              </a:solidFill>
              <a:latin typeface="+mj-lt"/>
            </a:endParaRPr>
          </a:p>
          <a:p>
            <a:pPr marL="285750" indent="-103188">
              <a:buFont typeface="Arial" pitchFamily="34" charset="0"/>
              <a:buChar char="•"/>
            </a:pPr>
            <a:r>
              <a:rPr lang="en-US" altLang="ko-KR" sz="1200" b="1" dirty="0" smtClean="0">
                <a:solidFill>
                  <a:schemeClr val="tx1"/>
                </a:solidFill>
                <a:latin typeface="+mj-lt"/>
              </a:rPr>
              <a:t>DB </a:t>
            </a:r>
            <a:r>
              <a:rPr lang="ko-KR" altLang="en-US" sz="1200" b="1" dirty="0" smtClean="0">
                <a:solidFill>
                  <a:schemeClr val="tx1"/>
                </a:solidFill>
                <a:latin typeface="+mj-lt"/>
              </a:rPr>
              <a:t>쿼리 자동화</a:t>
            </a:r>
            <a:endParaRPr lang="en-US" altLang="ko-KR" sz="1200" b="1" dirty="0" smtClean="0">
              <a:solidFill>
                <a:schemeClr val="tx1"/>
              </a:solidFill>
              <a:latin typeface="+mj-lt"/>
            </a:endParaRPr>
          </a:p>
          <a:p>
            <a:pPr marL="285750" indent="-103188">
              <a:buFont typeface="Arial" pitchFamily="34" charset="0"/>
              <a:buChar char="•"/>
            </a:pPr>
            <a:r>
              <a:rPr lang="en-US" altLang="ko-KR" sz="1200" b="1" dirty="0" smtClean="0">
                <a:solidFill>
                  <a:schemeClr val="tx1"/>
                </a:solidFill>
                <a:latin typeface="+mj-lt"/>
              </a:rPr>
              <a:t>SQL</a:t>
            </a:r>
            <a:r>
              <a:rPr lang="ko-KR" altLang="en-US" sz="1200" b="1" dirty="0" smtClean="0">
                <a:solidFill>
                  <a:schemeClr val="tx1"/>
                </a:solidFill>
                <a:latin typeface="+mj-lt"/>
              </a:rPr>
              <a:t> 툴</a:t>
            </a:r>
            <a:endParaRPr lang="en-US" altLang="ko-KR" sz="1200" b="1" dirty="0" smtClean="0">
              <a:solidFill>
                <a:schemeClr val="tx1"/>
              </a:solidFill>
              <a:latin typeface="+mj-lt"/>
            </a:endParaRPr>
          </a:p>
          <a:p>
            <a:endParaRPr lang="en-US" altLang="ko-KR" sz="1400" b="1" dirty="0" smtClean="0">
              <a:solidFill>
                <a:schemeClr val="tx1"/>
              </a:solidFill>
              <a:latin typeface="+mj-lt"/>
            </a:endParaRPr>
          </a:p>
          <a:p>
            <a:endParaRPr lang="en-US" altLang="ko-KR" sz="1400" b="1" dirty="0" smtClean="0">
              <a:solidFill>
                <a:schemeClr val="tx1"/>
              </a:solidFill>
            </a:endParaRPr>
          </a:p>
          <a:p>
            <a:r>
              <a:rPr lang="en-US" altLang="ko-KR" sz="1400" b="1" dirty="0">
                <a:solidFill>
                  <a:schemeClr val="tx1"/>
                </a:solidFill>
              </a:rPr>
              <a:t/>
            </a:r>
            <a:br>
              <a:rPr lang="en-US" altLang="ko-KR" sz="1400" b="1" dirty="0">
                <a:solidFill>
                  <a:schemeClr val="tx1"/>
                </a:solidFill>
              </a:rPr>
            </a:br>
            <a:endParaRPr lang="en-US" altLang="ko-KR" sz="1400" b="1" dirty="0">
              <a:solidFill>
                <a:schemeClr val="tx1"/>
              </a:solidFill>
            </a:endParaRPr>
          </a:p>
          <a:p>
            <a:pPr marL="171450" indent="-171450">
              <a:buFont typeface="Wingdings" pitchFamily="2" charset="2"/>
              <a:buChar char="ü"/>
            </a:pPr>
            <a:endParaRPr lang="en-US" altLang="ko-KR" sz="1400" b="1" dirty="0">
              <a:solidFill>
                <a:schemeClr val="tx1"/>
              </a:solidFill>
              <a:latin typeface="+mj-lt"/>
            </a:endParaRPr>
          </a:p>
          <a:p>
            <a:pPr marL="171450" indent="-171450">
              <a:buFont typeface="Wingdings" pitchFamily="2" charset="2"/>
              <a:buChar char="ü"/>
            </a:pPr>
            <a:endParaRPr lang="en-US" altLang="ko-KR" sz="1400" b="1" dirty="0" smtClean="0">
              <a:solidFill>
                <a:schemeClr val="tx1"/>
              </a:solidFill>
              <a:latin typeface="+mj-lt"/>
            </a:endParaRPr>
          </a:p>
          <a:p>
            <a:pPr marL="171450" indent="-171450">
              <a:buFont typeface="Wingdings" pitchFamily="2" charset="2"/>
              <a:buChar char="ü"/>
            </a:pPr>
            <a:endParaRPr lang="en-US" altLang="ko-KR" sz="1400" b="1" dirty="0" smtClean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4793" y="1772816"/>
            <a:ext cx="2660083" cy="1837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4794" y="4005064"/>
            <a:ext cx="2661048" cy="1801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ounded Rectangle 37"/>
          <p:cNvSpPr/>
          <p:nvPr/>
        </p:nvSpPr>
        <p:spPr>
          <a:xfrm>
            <a:off x="3275856" y="2852936"/>
            <a:ext cx="1352089" cy="387312"/>
          </a:xfrm>
          <a:prstGeom prst="roundRect">
            <a:avLst/>
          </a:prstGeom>
          <a:solidFill>
            <a:schemeClr val="tx1">
              <a:alpha val="3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smtClean="0"/>
              <a:t>프로세스 정의</a:t>
            </a:r>
            <a:endParaRPr lang="en-US" altLang="ko-KR" sz="1400" b="1" dirty="0" smtClean="0"/>
          </a:p>
        </p:txBody>
      </p:sp>
      <p:sp>
        <p:nvSpPr>
          <p:cNvPr id="9" name="Rounded Rectangle 37"/>
          <p:cNvSpPr/>
          <p:nvPr/>
        </p:nvSpPr>
        <p:spPr>
          <a:xfrm>
            <a:off x="6309273" y="2866961"/>
            <a:ext cx="1352089" cy="387312"/>
          </a:xfrm>
          <a:prstGeom prst="roundRect">
            <a:avLst/>
          </a:prstGeom>
          <a:solidFill>
            <a:schemeClr val="tx1">
              <a:alpha val="3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/>
              <a:t>룰 정의</a:t>
            </a:r>
            <a:endParaRPr lang="en-US" altLang="ko-KR" sz="1400" b="1" dirty="0" smtClean="0"/>
          </a:p>
        </p:txBody>
      </p:sp>
      <p:sp>
        <p:nvSpPr>
          <p:cNvPr id="11" name="Rounded Rectangle 37"/>
          <p:cNvSpPr/>
          <p:nvPr/>
        </p:nvSpPr>
        <p:spPr>
          <a:xfrm>
            <a:off x="6308789" y="5057912"/>
            <a:ext cx="1352089" cy="387312"/>
          </a:xfrm>
          <a:prstGeom prst="roundRect">
            <a:avLst/>
          </a:prstGeom>
          <a:solidFill>
            <a:schemeClr val="tx1">
              <a:alpha val="3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err="1" smtClean="0"/>
              <a:t>웹서비</a:t>
            </a:r>
            <a:r>
              <a:rPr lang="ko-KR" altLang="en-US" sz="1400" b="1" dirty="0" err="1"/>
              <a:t>스</a:t>
            </a:r>
            <a:r>
              <a:rPr lang="ko-KR" altLang="en-US" sz="1400" b="1" dirty="0" smtClean="0"/>
              <a:t> 통합</a:t>
            </a:r>
            <a:endParaRPr lang="en-US" altLang="ko-KR" sz="1400" b="1" dirty="0" smtClean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802" y="4005063"/>
            <a:ext cx="2521278" cy="180146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37"/>
          <p:cNvSpPr/>
          <p:nvPr/>
        </p:nvSpPr>
        <p:spPr>
          <a:xfrm>
            <a:off x="3319392" y="5057912"/>
            <a:ext cx="1352089" cy="387312"/>
          </a:xfrm>
          <a:prstGeom prst="roundRect">
            <a:avLst/>
          </a:prstGeom>
          <a:solidFill>
            <a:schemeClr val="tx1">
              <a:alpha val="3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/>
              <a:t>비즈니스 폼</a:t>
            </a:r>
            <a:endParaRPr lang="en-US" altLang="ko-KR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152256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Garuda’s </a:t>
            </a:r>
            <a:r>
              <a:rPr lang="en-US" altLang="ko-KR" dirty="0" err="1" smtClean="0"/>
              <a:t>OSGi</a:t>
            </a:r>
            <a:r>
              <a:rPr lang="en-US" altLang="ko-KR" dirty="0" smtClean="0"/>
              <a:t> based </a:t>
            </a:r>
            <a:r>
              <a:rPr lang="en-US" altLang="ko-KR" dirty="0" err="1" smtClean="0"/>
              <a:t>PaaS</a:t>
            </a:r>
            <a:r>
              <a:rPr lang="en-US" altLang="ko-KR" dirty="0" smtClean="0"/>
              <a:t> Runtime</a:t>
            </a:r>
            <a:endParaRPr lang="ko-KR" altLang="en-US" dirty="0"/>
          </a:p>
        </p:txBody>
      </p:sp>
      <p:grpSp>
        <p:nvGrpSpPr>
          <p:cNvPr id="55" name="그룹 54"/>
          <p:cNvGrpSpPr/>
          <p:nvPr/>
        </p:nvGrpSpPr>
        <p:grpSpPr>
          <a:xfrm>
            <a:off x="179512" y="1412776"/>
            <a:ext cx="8568952" cy="4302804"/>
            <a:chOff x="179512" y="1412776"/>
            <a:chExt cx="8568952" cy="4649328"/>
          </a:xfrm>
        </p:grpSpPr>
        <p:sp>
          <p:nvSpPr>
            <p:cNvPr id="56" name="직사각형 55"/>
            <p:cNvSpPr/>
            <p:nvPr/>
          </p:nvSpPr>
          <p:spPr>
            <a:xfrm>
              <a:off x="179512" y="5380940"/>
              <a:ext cx="8568952" cy="681164"/>
            </a:xfrm>
            <a:prstGeom prst="rect">
              <a:avLst/>
            </a:prstGeom>
            <a:solidFill>
              <a:srgbClr val="FFFF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dirty="0" err="1" smtClean="0">
                  <a:solidFill>
                    <a:schemeClr val="tx1"/>
                  </a:solidFill>
                </a:rPr>
                <a:t>OSGi</a:t>
              </a:r>
              <a:r>
                <a:rPr lang="en-US" altLang="ko-KR" sz="2800" dirty="0" smtClean="0">
                  <a:solidFill>
                    <a:schemeClr val="tx1"/>
                  </a:solidFill>
                </a:rPr>
                <a:t> Container</a:t>
              </a:r>
              <a:endParaRPr lang="ko-KR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4499992" y="1916832"/>
              <a:ext cx="936104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 smtClean="0"/>
                <a:t>BPMN</a:t>
              </a:r>
              <a:endParaRPr lang="ko-KR" altLang="en-US" sz="1600" dirty="0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2627784" y="2492896"/>
              <a:ext cx="1512168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 smtClean="0"/>
                <a:t>Web 2.0 UI</a:t>
              </a:r>
              <a:endParaRPr lang="ko-KR" altLang="en-US" sz="1600" dirty="0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4499992" y="3068960"/>
              <a:ext cx="936104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 smtClean="0"/>
                <a:t>JAX-RS</a:t>
              </a:r>
              <a:endParaRPr lang="ko-KR" altLang="en-US" sz="1600" dirty="0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4499992" y="4415150"/>
              <a:ext cx="936104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 smtClean="0"/>
                <a:t>JPA</a:t>
              </a:r>
              <a:endParaRPr lang="ko-KR" altLang="en-US" sz="1600" dirty="0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4515681" y="3717032"/>
              <a:ext cx="936104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 smtClean="0"/>
                <a:t>Servlet</a:t>
              </a:r>
              <a:endParaRPr lang="ko-KR" altLang="en-US" sz="1600" dirty="0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4499992" y="5013176"/>
              <a:ext cx="936104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 smtClean="0"/>
                <a:t>Spring</a:t>
              </a:r>
              <a:endParaRPr lang="ko-KR" altLang="en-US" sz="1600" dirty="0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2627784" y="1916832"/>
              <a:ext cx="1512168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 smtClean="0"/>
                <a:t>Process Mgmt.</a:t>
              </a:r>
              <a:endParaRPr lang="ko-KR" altLang="en-US" sz="1600" dirty="0"/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2627784" y="3068960"/>
              <a:ext cx="1512168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 smtClean="0"/>
                <a:t>Integration</a:t>
              </a:r>
              <a:endParaRPr lang="ko-KR" altLang="en-US" sz="1600" dirty="0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2627784" y="4415150"/>
              <a:ext cx="1512168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 smtClean="0"/>
                <a:t>Persistence</a:t>
              </a:r>
              <a:endParaRPr lang="ko-KR" altLang="en-US" sz="1600" dirty="0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2643109" y="3717032"/>
              <a:ext cx="1512168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 smtClean="0"/>
                <a:t>Web Service</a:t>
              </a:r>
              <a:endParaRPr lang="ko-KR" altLang="en-US" sz="1600" dirty="0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2627784" y="5013176"/>
              <a:ext cx="1512168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 smtClean="0"/>
                <a:t>AOP / Security</a:t>
              </a:r>
              <a:endParaRPr lang="ko-KR" altLang="en-US" sz="1600" dirty="0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5796136" y="1916832"/>
              <a:ext cx="280831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 err="1" smtClean="0"/>
                <a:t>uEngine</a:t>
              </a:r>
              <a:endParaRPr lang="ko-KR" altLang="en-US" sz="1600" dirty="0"/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5796136" y="2492896"/>
              <a:ext cx="280831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 err="1" smtClean="0"/>
                <a:t>Vaadin</a:t>
              </a:r>
              <a:endParaRPr lang="ko-KR" altLang="en-US" sz="1600" dirty="0"/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5761521" y="4434910"/>
              <a:ext cx="280831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 smtClean="0"/>
                <a:t>Eclipse Link (Gemini)</a:t>
              </a:r>
              <a:endParaRPr lang="ko-KR" altLang="en-US" sz="1600" dirty="0"/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5796136" y="3717032"/>
              <a:ext cx="280831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 smtClean="0"/>
                <a:t>Jetty</a:t>
              </a:r>
              <a:endParaRPr lang="ko-KR" altLang="en-US" sz="1600" dirty="0"/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5761521" y="3074018"/>
              <a:ext cx="280831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 smtClean="0"/>
                <a:t>Apache Wink (CXF)</a:t>
              </a:r>
              <a:endParaRPr lang="ko-KR" altLang="en-US" sz="1600" dirty="0"/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5761521" y="5023109"/>
              <a:ext cx="2808312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 smtClean="0"/>
                <a:t>Spring DM</a:t>
              </a:r>
              <a:endParaRPr lang="ko-KR" altLang="en-US" sz="16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21049" y="1412776"/>
              <a:ext cx="847604" cy="365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Service</a:t>
              </a:r>
              <a:endParaRPr lang="ko-KR" altLang="en-US" sz="1600" i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499992" y="1412776"/>
              <a:ext cx="1009828" cy="365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Standard</a:t>
              </a:r>
              <a:endParaRPr lang="ko-KR" altLang="en-US" sz="1600" i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28184" y="1412776"/>
              <a:ext cx="1659429" cy="365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Implementation</a:t>
              </a:r>
              <a:endParaRPr lang="ko-KR" altLang="en-US" sz="1600" i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28" name="직선 화살표 연결선 27"/>
            <p:cNvCxnSpPr>
              <a:stCxn id="5" idx="1"/>
              <a:endCxn id="11" idx="3"/>
            </p:cNvCxnSpPr>
            <p:nvPr/>
          </p:nvCxnSpPr>
          <p:spPr>
            <a:xfrm flipH="1">
              <a:off x="4139952" y="2132856"/>
              <a:ext cx="36004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화살표 연결선 28"/>
            <p:cNvCxnSpPr>
              <a:stCxn id="17" idx="1"/>
              <a:endCxn id="5" idx="3"/>
            </p:cNvCxnSpPr>
            <p:nvPr/>
          </p:nvCxnSpPr>
          <p:spPr>
            <a:xfrm flipH="1">
              <a:off x="5436096" y="2132856"/>
              <a:ext cx="36004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화살표 연결선 31"/>
            <p:cNvCxnSpPr>
              <a:stCxn id="19" idx="1"/>
              <a:endCxn id="6" idx="3"/>
            </p:cNvCxnSpPr>
            <p:nvPr/>
          </p:nvCxnSpPr>
          <p:spPr>
            <a:xfrm flipH="1">
              <a:off x="4139952" y="2708920"/>
              <a:ext cx="165618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화살표 연결선 34"/>
            <p:cNvCxnSpPr>
              <a:stCxn id="7" idx="1"/>
              <a:endCxn id="12" idx="3"/>
            </p:cNvCxnSpPr>
            <p:nvPr/>
          </p:nvCxnSpPr>
          <p:spPr>
            <a:xfrm flipH="1">
              <a:off x="4139952" y="3284984"/>
              <a:ext cx="36004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직선 화살표 연결선 37"/>
            <p:cNvCxnSpPr>
              <a:stCxn id="22" idx="1"/>
              <a:endCxn id="7" idx="3"/>
            </p:cNvCxnSpPr>
            <p:nvPr/>
          </p:nvCxnSpPr>
          <p:spPr>
            <a:xfrm flipH="1" flipV="1">
              <a:off x="5436096" y="3284984"/>
              <a:ext cx="325425" cy="505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화살표 연결선 40"/>
            <p:cNvCxnSpPr>
              <a:stCxn id="9" idx="1"/>
              <a:endCxn id="15" idx="3"/>
            </p:cNvCxnSpPr>
            <p:nvPr/>
          </p:nvCxnSpPr>
          <p:spPr>
            <a:xfrm flipH="1">
              <a:off x="4155277" y="3933056"/>
              <a:ext cx="36040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직선 화살표 연결선 43"/>
            <p:cNvCxnSpPr>
              <a:stCxn id="21" idx="1"/>
              <a:endCxn id="9" idx="3"/>
            </p:cNvCxnSpPr>
            <p:nvPr/>
          </p:nvCxnSpPr>
          <p:spPr>
            <a:xfrm flipH="1">
              <a:off x="5451785" y="3933056"/>
              <a:ext cx="34435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직선 화살표 연결선 46"/>
            <p:cNvCxnSpPr>
              <a:endCxn id="8" idx="3"/>
            </p:cNvCxnSpPr>
            <p:nvPr/>
          </p:nvCxnSpPr>
          <p:spPr>
            <a:xfrm flipH="1">
              <a:off x="5436096" y="4631174"/>
              <a:ext cx="36004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직선 화살표 연결선 49"/>
            <p:cNvCxnSpPr>
              <a:stCxn id="8" idx="1"/>
              <a:endCxn id="13" idx="3"/>
            </p:cNvCxnSpPr>
            <p:nvPr/>
          </p:nvCxnSpPr>
          <p:spPr>
            <a:xfrm flipH="1">
              <a:off x="4139952" y="4631174"/>
              <a:ext cx="36004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직선 화살표 연결선 52"/>
            <p:cNvCxnSpPr>
              <a:stCxn id="23" idx="1"/>
              <a:endCxn id="10" idx="3"/>
            </p:cNvCxnSpPr>
            <p:nvPr/>
          </p:nvCxnSpPr>
          <p:spPr>
            <a:xfrm flipH="1" flipV="1">
              <a:off x="5436096" y="5229200"/>
              <a:ext cx="325425" cy="993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직선 화살표 연결선 56"/>
            <p:cNvCxnSpPr>
              <a:stCxn id="10" idx="1"/>
              <a:endCxn id="16" idx="3"/>
            </p:cNvCxnSpPr>
            <p:nvPr/>
          </p:nvCxnSpPr>
          <p:spPr>
            <a:xfrm flipH="1">
              <a:off x="4139952" y="5229200"/>
              <a:ext cx="36004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직사각형 35"/>
            <p:cNvSpPr/>
            <p:nvPr/>
          </p:nvSpPr>
          <p:spPr>
            <a:xfrm>
              <a:off x="395536" y="1916832"/>
              <a:ext cx="1512168" cy="3528392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 smtClean="0"/>
                <a:t>Application</a:t>
              </a:r>
              <a:endParaRPr lang="ko-KR" altLang="en-US" sz="1600" dirty="0"/>
            </a:p>
          </p:txBody>
        </p:sp>
        <p:cxnSp>
          <p:nvCxnSpPr>
            <p:cNvPr id="39" name="직선 화살표 연결선 38"/>
            <p:cNvCxnSpPr>
              <a:stCxn id="36" idx="3"/>
              <a:endCxn id="11" idx="1"/>
            </p:cNvCxnSpPr>
            <p:nvPr/>
          </p:nvCxnSpPr>
          <p:spPr>
            <a:xfrm flipV="1">
              <a:off x="1907704" y="2132856"/>
              <a:ext cx="720080" cy="15481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화살표 연결선 39"/>
            <p:cNvCxnSpPr>
              <a:stCxn id="36" idx="3"/>
              <a:endCxn id="6" idx="1"/>
            </p:cNvCxnSpPr>
            <p:nvPr/>
          </p:nvCxnSpPr>
          <p:spPr>
            <a:xfrm flipV="1">
              <a:off x="1907704" y="2708920"/>
              <a:ext cx="720080" cy="9721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직선 화살표 연결선 42"/>
            <p:cNvCxnSpPr>
              <a:stCxn id="36" idx="3"/>
              <a:endCxn id="12" idx="1"/>
            </p:cNvCxnSpPr>
            <p:nvPr/>
          </p:nvCxnSpPr>
          <p:spPr>
            <a:xfrm flipV="1">
              <a:off x="1907704" y="3284984"/>
              <a:ext cx="720080" cy="39604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직선 화살표 연결선 47"/>
            <p:cNvCxnSpPr>
              <a:stCxn id="36" idx="3"/>
              <a:endCxn id="15" idx="1"/>
            </p:cNvCxnSpPr>
            <p:nvPr/>
          </p:nvCxnSpPr>
          <p:spPr>
            <a:xfrm>
              <a:off x="1907704" y="3681028"/>
              <a:ext cx="735405" cy="25202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직선 화살표 연결선 50"/>
            <p:cNvCxnSpPr>
              <a:stCxn id="36" idx="3"/>
              <a:endCxn id="13" idx="1"/>
            </p:cNvCxnSpPr>
            <p:nvPr/>
          </p:nvCxnSpPr>
          <p:spPr>
            <a:xfrm>
              <a:off x="1907704" y="3681028"/>
              <a:ext cx="720080" cy="95014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직선 화살표 연결선 53"/>
            <p:cNvCxnSpPr>
              <a:stCxn id="36" idx="3"/>
              <a:endCxn id="16" idx="1"/>
            </p:cNvCxnSpPr>
            <p:nvPr/>
          </p:nvCxnSpPr>
          <p:spPr>
            <a:xfrm>
              <a:off x="1907704" y="3681028"/>
              <a:ext cx="720080" cy="15481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6843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What is OCE?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880" y="2408672"/>
            <a:ext cx="685185" cy="71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058" y="2282993"/>
            <a:ext cx="808495" cy="961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fharenheit\Desktop\hadoop_map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696" y="2120197"/>
            <a:ext cx="1652770" cy="12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257" y="2468209"/>
            <a:ext cx="758052" cy="591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직선 화살표 연결선 4"/>
          <p:cNvCxnSpPr>
            <a:stCxn id="2050" idx="3"/>
            <a:endCxn id="2052" idx="1"/>
          </p:cNvCxnSpPr>
          <p:nvPr/>
        </p:nvCxnSpPr>
        <p:spPr>
          <a:xfrm>
            <a:off x="1793065" y="2763897"/>
            <a:ext cx="505993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>
            <a:stCxn id="2052" idx="3"/>
            <a:endCxn id="8" idx="1"/>
          </p:cNvCxnSpPr>
          <p:nvPr/>
        </p:nvCxnSpPr>
        <p:spPr>
          <a:xfrm>
            <a:off x="3107553" y="2763897"/>
            <a:ext cx="577143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>
            <a:stCxn id="8" idx="3"/>
            <a:endCxn id="2054" idx="1"/>
          </p:cNvCxnSpPr>
          <p:nvPr/>
        </p:nvCxnSpPr>
        <p:spPr>
          <a:xfrm flipV="1">
            <a:off x="5337466" y="2763896"/>
            <a:ext cx="501791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/>
          <p:cNvCxnSpPr>
            <a:stCxn id="2054" idx="3"/>
          </p:cNvCxnSpPr>
          <p:nvPr/>
        </p:nvCxnSpPr>
        <p:spPr>
          <a:xfrm>
            <a:off x="6597309" y="2763896"/>
            <a:ext cx="489792" cy="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022" y="4574481"/>
            <a:ext cx="685185" cy="71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028" y="4338333"/>
            <a:ext cx="758052" cy="591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직선 화살표 연결선 30"/>
          <p:cNvCxnSpPr>
            <a:stCxn id="24" idx="3"/>
          </p:cNvCxnSpPr>
          <p:nvPr/>
        </p:nvCxnSpPr>
        <p:spPr>
          <a:xfrm>
            <a:off x="1855207" y="4929705"/>
            <a:ext cx="37470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/>
          <p:cNvCxnSpPr/>
          <p:nvPr/>
        </p:nvCxnSpPr>
        <p:spPr>
          <a:xfrm>
            <a:off x="3299532" y="4987914"/>
            <a:ext cx="511654" cy="13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9699" y="5260646"/>
            <a:ext cx="948165" cy="616626"/>
          </a:xfrm>
          <a:prstGeom prst="rect">
            <a:avLst/>
          </a:prstGeom>
        </p:spPr>
      </p:pic>
      <p:sp>
        <p:nvSpPr>
          <p:cNvPr id="2070" name="TextBox 2069"/>
          <p:cNvSpPr txBox="1"/>
          <p:nvPr/>
        </p:nvSpPr>
        <p:spPr>
          <a:xfrm>
            <a:off x="827584" y="1988840"/>
            <a:ext cx="1566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u="sng" dirty="0" smtClean="0">
                <a:solidFill>
                  <a:schemeClr val="accent1"/>
                </a:solidFill>
              </a:rPr>
              <a:t>without OCE</a:t>
            </a:r>
            <a:endParaRPr lang="ko-KR" altLang="en-US" b="1" u="sng" dirty="0">
              <a:solidFill>
                <a:schemeClr val="accent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57162" y="4153667"/>
            <a:ext cx="11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u="sng" dirty="0">
                <a:solidFill>
                  <a:schemeClr val="tx2"/>
                </a:solidFill>
              </a:rPr>
              <a:t>w</a:t>
            </a:r>
            <a:r>
              <a:rPr lang="en-US" altLang="ko-KR" b="1" u="sng" dirty="0" smtClean="0">
                <a:solidFill>
                  <a:schemeClr val="tx2"/>
                </a:solidFill>
              </a:rPr>
              <a:t>ith OCE</a:t>
            </a:r>
            <a:endParaRPr lang="ko-KR" altLang="en-US" b="1" u="sng" dirty="0">
              <a:solidFill>
                <a:schemeClr val="tx2"/>
              </a:solidFill>
            </a:endParaRPr>
          </a:p>
        </p:txBody>
      </p:sp>
      <p:sp>
        <p:nvSpPr>
          <p:cNvPr id="2071" name="TextBox 2070"/>
          <p:cNvSpPr txBox="1"/>
          <p:nvPr/>
        </p:nvSpPr>
        <p:spPr>
          <a:xfrm>
            <a:off x="2318797" y="3330672"/>
            <a:ext cx="813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30 days</a:t>
            </a:r>
            <a:endParaRPr lang="ko-KR" altLang="en-US" sz="1400" dirty="0"/>
          </a:p>
        </p:txBody>
      </p:sp>
      <p:sp>
        <p:nvSpPr>
          <p:cNvPr id="60" name="TextBox 59"/>
          <p:cNvSpPr txBox="1"/>
          <p:nvPr/>
        </p:nvSpPr>
        <p:spPr>
          <a:xfrm>
            <a:off x="2411760" y="5877272"/>
            <a:ext cx="713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7 days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137298" y="3330672"/>
            <a:ext cx="813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30 days</a:t>
            </a:r>
            <a:endParaRPr lang="ko-KR" altLang="en-US" sz="1400" dirty="0"/>
          </a:p>
        </p:txBody>
      </p:sp>
      <p:sp>
        <p:nvSpPr>
          <p:cNvPr id="62" name="TextBox 61"/>
          <p:cNvSpPr txBox="1"/>
          <p:nvPr/>
        </p:nvSpPr>
        <p:spPr>
          <a:xfrm>
            <a:off x="5721993" y="3340215"/>
            <a:ext cx="813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30 days</a:t>
            </a:r>
            <a:endParaRPr lang="ko-KR" altLang="en-US" sz="1400" dirty="0"/>
          </a:p>
        </p:txBody>
      </p:sp>
      <p:sp>
        <p:nvSpPr>
          <p:cNvPr id="63" name="TextBox 62"/>
          <p:cNvSpPr txBox="1"/>
          <p:nvPr/>
        </p:nvSpPr>
        <p:spPr>
          <a:xfrm>
            <a:off x="2390805" y="4941890"/>
            <a:ext cx="713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7</a:t>
            </a:r>
            <a:r>
              <a:rPr lang="en-US" altLang="ko-KR" sz="1400" dirty="0" smtClean="0"/>
              <a:t> days</a:t>
            </a:r>
          </a:p>
        </p:txBody>
      </p:sp>
      <p:pic>
        <p:nvPicPr>
          <p:cNvPr id="2072" name="Picture 1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5" t="5467" r="15651" b="7160"/>
          <a:stretch/>
        </p:blipFill>
        <p:spPr bwMode="auto">
          <a:xfrm>
            <a:off x="7236296" y="2393165"/>
            <a:ext cx="493367" cy="67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1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5" t="5467" r="15651" b="7160"/>
          <a:stretch/>
        </p:blipFill>
        <p:spPr bwMode="auto">
          <a:xfrm>
            <a:off x="3890614" y="4620566"/>
            <a:ext cx="493367" cy="67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543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Why </a:t>
            </a:r>
            <a:r>
              <a:rPr lang="en-US" altLang="ko-KR" dirty="0" err="1" smtClean="0"/>
              <a:t>OSGi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More modular, so share more (at library level)</a:t>
            </a:r>
          </a:p>
          <a:p>
            <a:r>
              <a:rPr lang="en-US" altLang="ko-KR" dirty="0" smtClean="0"/>
              <a:t>More dynamic, so easily </a:t>
            </a:r>
            <a:r>
              <a:rPr lang="en-US" altLang="ko-KR" dirty="0" smtClean="0"/>
              <a:t>automated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Provides standard </a:t>
            </a:r>
            <a:r>
              <a:rPr lang="en-US" altLang="ko-KR" dirty="0" smtClean="0"/>
              <a:t>J2EE framework including</a:t>
            </a:r>
            <a:r>
              <a:rPr lang="en-US" altLang="ko-KR" dirty="0" smtClean="0"/>
              <a:t> JAX-RS, JPA and Spring with whiteboard pattern.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12746363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Garuda Multi-tenancy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37720" y="1600200"/>
            <a:ext cx="3682752" cy="4525963"/>
          </a:xfrm>
        </p:spPr>
        <p:txBody>
          <a:bodyPr>
            <a:normAutofit/>
          </a:bodyPr>
          <a:lstStyle/>
          <a:p>
            <a:r>
              <a:rPr lang="en-US" altLang="ko-KR" dirty="0" err="1" smtClean="0"/>
              <a:t>OSGi</a:t>
            </a:r>
            <a:r>
              <a:rPr lang="en-US" altLang="ko-KR" dirty="0" smtClean="0"/>
              <a:t> allows sharing model at component level</a:t>
            </a:r>
          </a:p>
          <a:p>
            <a:r>
              <a:rPr lang="en-US" altLang="ko-KR" dirty="0" smtClean="0"/>
              <a:t>BPM allows tenants customize their business logic</a:t>
            </a:r>
          </a:p>
          <a:p>
            <a:pPr marL="0" indent="0">
              <a:buNone/>
            </a:pPr>
            <a:endParaRPr lang="en-US" altLang="ko-K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7"/>
            <a:ext cx="4342839" cy="4609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4211960" y="1628800"/>
            <a:ext cx="792088" cy="4104456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08942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736823" y="1149079"/>
            <a:ext cx="7704856" cy="4464496"/>
            <a:chOff x="7092280" y="-29741"/>
            <a:chExt cx="2031901" cy="1219141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80" y="-29741"/>
              <a:ext cx="2031901" cy="1219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70" t="39714" r="31291" b="24761"/>
            <a:stretch/>
          </p:blipFill>
          <p:spPr bwMode="auto">
            <a:xfrm>
              <a:off x="7878044" y="448575"/>
              <a:ext cx="610348" cy="433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792562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Panel"/>
          <p:cNvSpPr>
            <a:spLocks/>
          </p:cNvSpPr>
          <p:nvPr/>
        </p:nvSpPr>
        <p:spPr bwMode="auto">
          <a:xfrm>
            <a:off x="2306854" y="952872"/>
            <a:ext cx="4818432" cy="5019856"/>
          </a:xfrm>
          <a:prstGeom prst="roundRect">
            <a:avLst>
              <a:gd name="adj" fmla="val 917"/>
            </a:avLst>
          </a:prstGeom>
          <a:solidFill>
            <a:schemeClr val="accent3">
              <a:lumMod val="20000"/>
              <a:lumOff val="80000"/>
            </a:schemeClr>
          </a:solidFill>
          <a:ln w="6350" cap="flat" cmpd="sng" algn="ctr">
            <a:solidFill>
              <a:srgbClr val="333333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 dirty="0">
              <a:solidFill>
                <a:srgbClr val="262626"/>
              </a:solidFill>
              <a:latin typeface="나눔고딕" pitchFamily="50" charset="-127"/>
              <a:ea typeface="나눔고딕" pitchFamily="50" charset="-127"/>
              <a:cs typeface="Calibri" pitchFamily="34" charset="0"/>
            </a:endParaRPr>
          </a:p>
        </p:txBody>
      </p:sp>
      <p:sp>
        <p:nvSpPr>
          <p:cNvPr id="7" name="Rounded Panel"/>
          <p:cNvSpPr>
            <a:spLocks/>
          </p:cNvSpPr>
          <p:nvPr/>
        </p:nvSpPr>
        <p:spPr bwMode="auto">
          <a:xfrm>
            <a:off x="999606" y="969346"/>
            <a:ext cx="819279" cy="2637866"/>
          </a:xfrm>
          <a:prstGeom prst="roundRect">
            <a:avLst>
              <a:gd name="adj" fmla="val 3328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rgbClr val="333333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 dirty="0">
              <a:solidFill>
                <a:srgbClr val="262626"/>
              </a:solidFill>
              <a:latin typeface="나눔고딕" pitchFamily="50" charset="-127"/>
              <a:ea typeface="나눔고딕" pitchFamily="50" charset="-127"/>
              <a:cs typeface="Calibri" pitchFamily="34" charset="0"/>
            </a:endParaRPr>
          </a:p>
        </p:txBody>
      </p:sp>
      <p:sp>
        <p:nvSpPr>
          <p:cNvPr id="8" name="Rounded Panel"/>
          <p:cNvSpPr>
            <a:spLocks/>
          </p:cNvSpPr>
          <p:nvPr/>
        </p:nvSpPr>
        <p:spPr bwMode="auto">
          <a:xfrm>
            <a:off x="1088910" y="3968136"/>
            <a:ext cx="688693" cy="1861914"/>
          </a:xfrm>
          <a:prstGeom prst="roundRect">
            <a:avLst>
              <a:gd name="adj" fmla="val 3328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rgbClr val="333333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 dirty="0">
              <a:solidFill>
                <a:srgbClr val="262626"/>
              </a:solidFill>
              <a:latin typeface="나눔고딕" pitchFamily="50" charset="-127"/>
              <a:ea typeface="나눔고딕" pitchFamily="50" charset="-127"/>
              <a:cs typeface="Calibri" pitchFamily="34" charset="0"/>
            </a:endParaRPr>
          </a:p>
        </p:txBody>
      </p:sp>
      <p:grpSp>
        <p:nvGrpSpPr>
          <p:cNvPr id="9" name="Bar Chart Vertical"/>
          <p:cNvGrpSpPr>
            <a:grpSpLocks/>
          </p:cNvGrpSpPr>
          <p:nvPr/>
        </p:nvGrpSpPr>
        <p:grpSpPr bwMode="auto">
          <a:xfrm>
            <a:off x="6398504" y="3740479"/>
            <a:ext cx="549339" cy="354267"/>
            <a:chOff x="508000" y="1397000"/>
            <a:chExt cx="1391943" cy="882383"/>
          </a:xfrm>
        </p:grpSpPr>
        <p:sp>
          <p:nvSpPr>
            <p:cNvPr id="10" name="Bar 6"/>
            <p:cNvSpPr>
              <a:spLocks/>
            </p:cNvSpPr>
            <p:nvPr/>
          </p:nvSpPr>
          <p:spPr bwMode="auto">
            <a:xfrm>
              <a:off x="1637367" y="1924832"/>
              <a:ext cx="193383" cy="352962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>
                <a:solidFill>
                  <a:srgbClr val="333333"/>
                </a:solidFill>
                <a:latin typeface="나눔고딕" pitchFamily="50" charset="-127"/>
                <a:ea typeface="나눔고딕" pitchFamily="50" charset="-127"/>
                <a:cs typeface="Calibri" pitchFamily="34" charset="0"/>
              </a:endParaRPr>
            </a:p>
          </p:txBody>
        </p:sp>
        <p:sp>
          <p:nvSpPr>
            <p:cNvPr id="11" name="Bar 5"/>
            <p:cNvSpPr>
              <a:spLocks/>
            </p:cNvSpPr>
            <p:nvPr/>
          </p:nvSpPr>
          <p:spPr bwMode="auto">
            <a:xfrm>
              <a:off x="1444965" y="1502639"/>
              <a:ext cx="192402" cy="77515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>
                <a:solidFill>
                  <a:srgbClr val="333333"/>
                </a:solidFill>
                <a:latin typeface="나눔고딕" pitchFamily="50" charset="-127"/>
                <a:ea typeface="나눔고딕" pitchFamily="50" charset="-127"/>
                <a:cs typeface="Calibri" pitchFamily="34" charset="0"/>
              </a:endParaRPr>
            </a:p>
          </p:txBody>
        </p:sp>
        <p:sp>
          <p:nvSpPr>
            <p:cNvPr id="12" name="Bar 4"/>
            <p:cNvSpPr>
              <a:spLocks/>
            </p:cNvSpPr>
            <p:nvPr/>
          </p:nvSpPr>
          <p:spPr bwMode="auto">
            <a:xfrm>
              <a:off x="1252563" y="1837443"/>
              <a:ext cx="192402" cy="440352"/>
            </a:xfrm>
            <a:prstGeom prst="rect">
              <a:avLst/>
            </a:prstGeom>
            <a:solidFill>
              <a:srgbClr val="BFBFBF"/>
            </a:solidFill>
            <a:ln w="635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>
                <a:solidFill>
                  <a:srgbClr val="333333"/>
                </a:solidFill>
                <a:latin typeface="나눔고딕" pitchFamily="50" charset="-127"/>
                <a:ea typeface="나눔고딕" pitchFamily="50" charset="-127"/>
                <a:cs typeface="Calibri" pitchFamily="34" charset="0"/>
              </a:endParaRPr>
            </a:p>
          </p:txBody>
        </p:sp>
        <p:sp>
          <p:nvSpPr>
            <p:cNvPr id="13" name="Bar 3"/>
            <p:cNvSpPr>
              <a:spLocks/>
            </p:cNvSpPr>
            <p:nvPr/>
          </p:nvSpPr>
          <p:spPr bwMode="auto">
            <a:xfrm>
              <a:off x="961997" y="1924832"/>
              <a:ext cx="193383" cy="352962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>
                <a:solidFill>
                  <a:srgbClr val="333333"/>
                </a:solidFill>
                <a:latin typeface="나눔고딕" pitchFamily="50" charset="-127"/>
                <a:ea typeface="나눔고딕" pitchFamily="50" charset="-127"/>
                <a:cs typeface="Calibri" pitchFamily="34" charset="0"/>
              </a:endParaRPr>
            </a:p>
          </p:txBody>
        </p:sp>
        <p:sp>
          <p:nvSpPr>
            <p:cNvPr id="14" name="Bar 2"/>
            <p:cNvSpPr>
              <a:spLocks/>
            </p:cNvSpPr>
            <p:nvPr/>
          </p:nvSpPr>
          <p:spPr bwMode="auto">
            <a:xfrm>
              <a:off x="770577" y="1854467"/>
              <a:ext cx="191420" cy="4233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>
                <a:solidFill>
                  <a:srgbClr val="333333"/>
                </a:solidFill>
                <a:latin typeface="나눔고딕" pitchFamily="50" charset="-127"/>
                <a:ea typeface="나눔고딕" pitchFamily="50" charset="-127"/>
                <a:cs typeface="Calibri" pitchFamily="34" charset="0"/>
              </a:endParaRPr>
            </a:p>
          </p:txBody>
        </p:sp>
        <p:sp>
          <p:nvSpPr>
            <p:cNvPr id="15" name="Bar 1"/>
            <p:cNvSpPr>
              <a:spLocks/>
            </p:cNvSpPr>
            <p:nvPr/>
          </p:nvSpPr>
          <p:spPr bwMode="auto">
            <a:xfrm>
              <a:off x="577193" y="1519663"/>
              <a:ext cx="193383" cy="758132"/>
            </a:xfrm>
            <a:prstGeom prst="rect">
              <a:avLst/>
            </a:prstGeom>
            <a:solidFill>
              <a:srgbClr val="BFBFBF"/>
            </a:solidFill>
            <a:ln w="635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>
                <a:solidFill>
                  <a:srgbClr val="333333"/>
                </a:solidFill>
                <a:latin typeface="나눔고딕" pitchFamily="50" charset="-127"/>
                <a:ea typeface="나눔고딕" pitchFamily="50" charset="-127"/>
                <a:cs typeface="Calibri" pitchFamily="34" charset="0"/>
              </a:endParaRPr>
            </a:p>
          </p:txBody>
        </p:sp>
        <p:cxnSp>
          <p:nvCxnSpPr>
            <p:cNvPr id="16" name="Y Axis"/>
            <p:cNvCxnSpPr>
              <a:cxnSpLocks/>
            </p:cNvCxnSpPr>
            <p:nvPr/>
          </p:nvCxnSpPr>
          <p:spPr bwMode="auto">
            <a:xfrm>
              <a:off x="508000" y="1397000"/>
              <a:ext cx="0" cy="880795"/>
            </a:xfrm>
            <a:prstGeom prst="line">
              <a:avLst/>
            </a:prstGeom>
            <a:ln w="635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X Axis"/>
            <p:cNvCxnSpPr>
              <a:cxnSpLocks/>
            </p:cNvCxnSpPr>
            <p:nvPr/>
          </p:nvCxnSpPr>
          <p:spPr bwMode="auto">
            <a:xfrm>
              <a:off x="508000" y="2277795"/>
              <a:ext cx="1391943" cy="1588"/>
            </a:xfrm>
            <a:prstGeom prst="line">
              <a:avLst/>
            </a:prstGeom>
            <a:ln w="635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Pie Chart"/>
          <p:cNvGrpSpPr>
            <a:grpSpLocks noChangeAspect="1"/>
          </p:cNvGrpSpPr>
          <p:nvPr/>
        </p:nvGrpSpPr>
        <p:grpSpPr bwMode="auto">
          <a:xfrm>
            <a:off x="6433748" y="4309573"/>
            <a:ext cx="452681" cy="452678"/>
            <a:chOff x="507999" y="1397000"/>
            <a:chExt cx="936104" cy="936102"/>
          </a:xfrm>
        </p:grpSpPr>
        <p:sp>
          <p:nvSpPr>
            <p:cNvPr id="19" name="Sector 3"/>
            <p:cNvSpPr>
              <a:spLocks/>
            </p:cNvSpPr>
            <p:nvPr/>
          </p:nvSpPr>
          <p:spPr bwMode="auto">
            <a:xfrm>
              <a:off x="976274" y="1397000"/>
              <a:ext cx="467829" cy="612188"/>
            </a:xfrm>
            <a:custGeom>
              <a:avLst/>
              <a:gdLst>
                <a:gd name="connsiteX0" fmla="*/ 0 w 467829"/>
                <a:gd name="connsiteY0" fmla="*/ 467659 h 612188"/>
                <a:gd name="connsiteX1" fmla="*/ 444671 w 467829"/>
                <a:gd name="connsiteY1" fmla="*/ 612188 h 612188"/>
                <a:gd name="connsiteX2" fmla="*/ 452019 w 467829"/>
                <a:gd name="connsiteY2" fmla="*/ 589028 h 612188"/>
                <a:gd name="connsiteX3" fmla="*/ 457586 w 467829"/>
                <a:gd name="connsiteY3" fmla="*/ 566090 h 612188"/>
                <a:gd name="connsiteX4" fmla="*/ 461817 w 467829"/>
                <a:gd name="connsiteY4" fmla="*/ 542930 h 612188"/>
                <a:gd name="connsiteX5" fmla="*/ 464712 w 467829"/>
                <a:gd name="connsiteY5" fmla="*/ 519770 h 612188"/>
                <a:gd name="connsiteX6" fmla="*/ 466938 w 467829"/>
                <a:gd name="connsiteY6" fmla="*/ 496832 h 612188"/>
                <a:gd name="connsiteX7" fmla="*/ 467829 w 467829"/>
                <a:gd name="connsiteY7" fmla="*/ 473672 h 612188"/>
                <a:gd name="connsiteX8" fmla="*/ 467829 w 467829"/>
                <a:gd name="connsiteY8" fmla="*/ 450512 h 612188"/>
                <a:gd name="connsiteX9" fmla="*/ 466048 w 467829"/>
                <a:gd name="connsiteY9" fmla="*/ 428019 h 612188"/>
                <a:gd name="connsiteX10" fmla="*/ 463598 w 467829"/>
                <a:gd name="connsiteY10" fmla="*/ 405305 h 612188"/>
                <a:gd name="connsiteX11" fmla="*/ 460036 w 467829"/>
                <a:gd name="connsiteY11" fmla="*/ 383035 h 612188"/>
                <a:gd name="connsiteX12" fmla="*/ 455359 w 467829"/>
                <a:gd name="connsiteY12" fmla="*/ 360766 h 612188"/>
                <a:gd name="connsiteX13" fmla="*/ 449793 w 467829"/>
                <a:gd name="connsiteY13" fmla="*/ 338941 h 612188"/>
                <a:gd name="connsiteX14" fmla="*/ 443113 w 467829"/>
                <a:gd name="connsiteY14" fmla="*/ 317563 h 612188"/>
                <a:gd name="connsiteX15" fmla="*/ 435319 w 467829"/>
                <a:gd name="connsiteY15" fmla="*/ 296184 h 612188"/>
                <a:gd name="connsiteX16" fmla="*/ 426412 w 467829"/>
                <a:gd name="connsiteY16" fmla="*/ 275696 h 612188"/>
                <a:gd name="connsiteX17" fmla="*/ 416838 w 467829"/>
                <a:gd name="connsiteY17" fmla="*/ 255654 h 612188"/>
                <a:gd name="connsiteX18" fmla="*/ 406149 w 467829"/>
                <a:gd name="connsiteY18" fmla="*/ 235611 h 612188"/>
                <a:gd name="connsiteX19" fmla="*/ 394793 w 467829"/>
                <a:gd name="connsiteY19" fmla="*/ 216237 h 612188"/>
                <a:gd name="connsiteX20" fmla="*/ 381879 w 467829"/>
                <a:gd name="connsiteY20" fmla="*/ 197976 h 612188"/>
                <a:gd name="connsiteX21" fmla="*/ 368518 w 467829"/>
                <a:gd name="connsiteY21" fmla="*/ 179492 h 612188"/>
                <a:gd name="connsiteX22" fmla="*/ 354490 w 467829"/>
                <a:gd name="connsiteY22" fmla="*/ 162567 h 612188"/>
                <a:gd name="connsiteX23" fmla="*/ 339126 w 467829"/>
                <a:gd name="connsiteY23" fmla="*/ 145420 h 612188"/>
                <a:gd name="connsiteX24" fmla="*/ 323316 w 467829"/>
                <a:gd name="connsiteY24" fmla="*/ 129608 h 612188"/>
                <a:gd name="connsiteX25" fmla="*/ 306171 w 467829"/>
                <a:gd name="connsiteY25" fmla="*/ 114242 h 612188"/>
                <a:gd name="connsiteX26" fmla="*/ 288580 w 467829"/>
                <a:gd name="connsiteY26" fmla="*/ 99545 h 612188"/>
                <a:gd name="connsiteX27" fmla="*/ 270321 w 467829"/>
                <a:gd name="connsiteY27" fmla="*/ 85960 h 612188"/>
                <a:gd name="connsiteX28" fmla="*/ 250949 w 467829"/>
                <a:gd name="connsiteY28" fmla="*/ 73044 h 612188"/>
                <a:gd name="connsiteX29" fmla="*/ 231354 w 467829"/>
                <a:gd name="connsiteY29" fmla="*/ 61241 h 612188"/>
                <a:gd name="connsiteX30" fmla="*/ 210423 w 467829"/>
                <a:gd name="connsiteY30" fmla="*/ 50106 h 612188"/>
                <a:gd name="connsiteX31" fmla="*/ 189492 w 467829"/>
                <a:gd name="connsiteY31" fmla="*/ 40085 h 612188"/>
                <a:gd name="connsiteX32" fmla="*/ 167225 w 467829"/>
                <a:gd name="connsiteY32" fmla="*/ 30732 h 612188"/>
                <a:gd name="connsiteX33" fmla="*/ 144513 w 467829"/>
                <a:gd name="connsiteY33" fmla="*/ 23160 h 612188"/>
                <a:gd name="connsiteX34" fmla="*/ 127144 w 467829"/>
                <a:gd name="connsiteY34" fmla="*/ 17593 h 612188"/>
                <a:gd name="connsiteX35" fmla="*/ 109108 w 467829"/>
                <a:gd name="connsiteY35" fmla="*/ 12916 h 612188"/>
                <a:gd name="connsiteX36" fmla="*/ 91072 w 467829"/>
                <a:gd name="connsiteY36" fmla="*/ 8908 h 612188"/>
                <a:gd name="connsiteX37" fmla="*/ 73258 w 467829"/>
                <a:gd name="connsiteY37" fmla="*/ 5567 h 612188"/>
                <a:gd name="connsiteX38" fmla="*/ 54777 w 467829"/>
                <a:gd name="connsiteY38" fmla="*/ 3340 h 612188"/>
                <a:gd name="connsiteX39" fmla="*/ 36963 w 467829"/>
                <a:gd name="connsiteY39" fmla="*/ 1336 h 612188"/>
                <a:gd name="connsiteX40" fmla="*/ 18482 w 467829"/>
                <a:gd name="connsiteY40" fmla="*/ 445 h 612188"/>
                <a:gd name="connsiteX41" fmla="*/ 0 w 467829"/>
                <a:gd name="connsiteY41" fmla="*/ 0 h 61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67829" h="612188">
                  <a:moveTo>
                    <a:pt x="0" y="467659"/>
                  </a:moveTo>
                  <a:lnTo>
                    <a:pt x="444671" y="612188"/>
                  </a:lnTo>
                  <a:lnTo>
                    <a:pt x="452019" y="589028"/>
                  </a:lnTo>
                  <a:lnTo>
                    <a:pt x="457586" y="566090"/>
                  </a:lnTo>
                  <a:lnTo>
                    <a:pt x="461817" y="542930"/>
                  </a:lnTo>
                  <a:lnTo>
                    <a:pt x="464712" y="519770"/>
                  </a:lnTo>
                  <a:lnTo>
                    <a:pt x="466938" y="496832"/>
                  </a:lnTo>
                  <a:lnTo>
                    <a:pt x="467829" y="473672"/>
                  </a:lnTo>
                  <a:lnTo>
                    <a:pt x="467829" y="450512"/>
                  </a:lnTo>
                  <a:lnTo>
                    <a:pt x="466048" y="428019"/>
                  </a:lnTo>
                  <a:lnTo>
                    <a:pt x="463598" y="405305"/>
                  </a:lnTo>
                  <a:lnTo>
                    <a:pt x="460036" y="383035"/>
                  </a:lnTo>
                  <a:lnTo>
                    <a:pt x="455359" y="360766"/>
                  </a:lnTo>
                  <a:lnTo>
                    <a:pt x="449793" y="338941"/>
                  </a:lnTo>
                  <a:lnTo>
                    <a:pt x="443113" y="317563"/>
                  </a:lnTo>
                  <a:lnTo>
                    <a:pt x="435319" y="296184"/>
                  </a:lnTo>
                  <a:lnTo>
                    <a:pt x="426412" y="275696"/>
                  </a:lnTo>
                  <a:lnTo>
                    <a:pt x="416838" y="255654"/>
                  </a:lnTo>
                  <a:lnTo>
                    <a:pt x="406149" y="235611"/>
                  </a:lnTo>
                  <a:lnTo>
                    <a:pt x="394793" y="216237"/>
                  </a:lnTo>
                  <a:lnTo>
                    <a:pt x="381879" y="197976"/>
                  </a:lnTo>
                  <a:lnTo>
                    <a:pt x="368518" y="179492"/>
                  </a:lnTo>
                  <a:lnTo>
                    <a:pt x="354490" y="162567"/>
                  </a:lnTo>
                  <a:lnTo>
                    <a:pt x="339126" y="145420"/>
                  </a:lnTo>
                  <a:lnTo>
                    <a:pt x="323316" y="129608"/>
                  </a:lnTo>
                  <a:lnTo>
                    <a:pt x="306171" y="114242"/>
                  </a:lnTo>
                  <a:lnTo>
                    <a:pt x="288580" y="99545"/>
                  </a:lnTo>
                  <a:lnTo>
                    <a:pt x="270321" y="85960"/>
                  </a:lnTo>
                  <a:lnTo>
                    <a:pt x="250949" y="73044"/>
                  </a:lnTo>
                  <a:lnTo>
                    <a:pt x="231354" y="61241"/>
                  </a:lnTo>
                  <a:lnTo>
                    <a:pt x="210423" y="50106"/>
                  </a:lnTo>
                  <a:lnTo>
                    <a:pt x="189492" y="40085"/>
                  </a:lnTo>
                  <a:lnTo>
                    <a:pt x="167225" y="30732"/>
                  </a:lnTo>
                  <a:lnTo>
                    <a:pt x="144513" y="23160"/>
                  </a:lnTo>
                  <a:lnTo>
                    <a:pt x="127144" y="17593"/>
                  </a:lnTo>
                  <a:lnTo>
                    <a:pt x="109108" y="12916"/>
                  </a:lnTo>
                  <a:lnTo>
                    <a:pt x="91072" y="8908"/>
                  </a:lnTo>
                  <a:lnTo>
                    <a:pt x="73258" y="5567"/>
                  </a:lnTo>
                  <a:lnTo>
                    <a:pt x="54777" y="3340"/>
                  </a:lnTo>
                  <a:lnTo>
                    <a:pt x="36963" y="1336"/>
                  </a:lnTo>
                  <a:lnTo>
                    <a:pt x="18482" y="445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635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>
                <a:solidFill>
                  <a:srgbClr val="333333"/>
                </a:solidFill>
                <a:latin typeface="나눔고딕" pitchFamily="50" charset="-127"/>
                <a:ea typeface="나눔고딕" pitchFamily="50" charset="-127"/>
                <a:cs typeface="Calibri" pitchFamily="34" charset="0"/>
              </a:endParaRPr>
            </a:p>
          </p:txBody>
        </p:sp>
        <p:sp>
          <p:nvSpPr>
            <p:cNvPr id="20" name="Sector 2"/>
            <p:cNvSpPr>
              <a:spLocks/>
            </p:cNvSpPr>
            <p:nvPr/>
          </p:nvSpPr>
          <p:spPr bwMode="auto">
            <a:xfrm>
              <a:off x="530724" y="1864827"/>
              <a:ext cx="890212" cy="468275"/>
            </a:xfrm>
            <a:custGeom>
              <a:avLst/>
              <a:gdLst>
                <a:gd name="connsiteX0" fmla="*/ 445217 w 890212"/>
                <a:gd name="connsiteY0" fmla="*/ 0 h 468275"/>
                <a:gd name="connsiteX1" fmla="*/ 0 w 890212"/>
                <a:gd name="connsiteY1" fmla="*/ 144582 h 468275"/>
                <a:gd name="connsiteX2" fmla="*/ 8022 w 890212"/>
                <a:gd name="connsiteY2" fmla="*/ 167750 h 468275"/>
                <a:gd name="connsiteX3" fmla="*/ 17158 w 890212"/>
                <a:gd name="connsiteY3" fmla="*/ 189582 h 468275"/>
                <a:gd name="connsiteX4" fmla="*/ 26963 w 890212"/>
                <a:gd name="connsiteY4" fmla="*/ 210969 h 468275"/>
                <a:gd name="connsiteX5" fmla="*/ 38104 w 890212"/>
                <a:gd name="connsiteY5" fmla="*/ 231464 h 468275"/>
                <a:gd name="connsiteX6" fmla="*/ 49914 w 890212"/>
                <a:gd name="connsiteY6" fmla="*/ 251514 h 468275"/>
                <a:gd name="connsiteX7" fmla="*/ 62838 w 890212"/>
                <a:gd name="connsiteY7" fmla="*/ 270673 h 468275"/>
                <a:gd name="connsiteX8" fmla="*/ 76431 w 890212"/>
                <a:gd name="connsiteY8" fmla="*/ 289163 h 468275"/>
                <a:gd name="connsiteX9" fmla="*/ 91138 w 890212"/>
                <a:gd name="connsiteY9" fmla="*/ 306762 h 468275"/>
                <a:gd name="connsiteX10" fmla="*/ 106513 w 890212"/>
                <a:gd name="connsiteY10" fmla="*/ 323471 h 468275"/>
                <a:gd name="connsiteX11" fmla="*/ 122780 w 890212"/>
                <a:gd name="connsiteY11" fmla="*/ 339511 h 468275"/>
                <a:gd name="connsiteX12" fmla="*/ 139493 w 890212"/>
                <a:gd name="connsiteY12" fmla="*/ 354659 h 468275"/>
                <a:gd name="connsiteX13" fmla="*/ 156873 w 890212"/>
                <a:gd name="connsiteY13" fmla="*/ 369140 h 468275"/>
                <a:gd name="connsiteX14" fmla="*/ 174923 w 890212"/>
                <a:gd name="connsiteY14" fmla="*/ 382283 h 468275"/>
                <a:gd name="connsiteX15" fmla="*/ 193641 w 890212"/>
                <a:gd name="connsiteY15" fmla="*/ 394759 h 468275"/>
                <a:gd name="connsiteX16" fmla="*/ 213027 w 890212"/>
                <a:gd name="connsiteY16" fmla="*/ 406343 h 468275"/>
                <a:gd name="connsiteX17" fmla="*/ 232636 w 890212"/>
                <a:gd name="connsiteY17" fmla="*/ 417037 h 468275"/>
                <a:gd name="connsiteX18" fmla="*/ 252691 w 890212"/>
                <a:gd name="connsiteY18" fmla="*/ 426839 h 468275"/>
                <a:gd name="connsiteX19" fmla="*/ 273637 w 890212"/>
                <a:gd name="connsiteY19" fmla="*/ 435750 h 468275"/>
                <a:gd name="connsiteX20" fmla="*/ 294806 w 890212"/>
                <a:gd name="connsiteY20" fmla="*/ 443547 h 468275"/>
                <a:gd name="connsiteX21" fmla="*/ 316198 w 890212"/>
                <a:gd name="connsiteY21" fmla="*/ 450007 h 468275"/>
                <a:gd name="connsiteX22" fmla="*/ 337813 w 890212"/>
                <a:gd name="connsiteY22" fmla="*/ 456022 h 468275"/>
                <a:gd name="connsiteX23" fmla="*/ 360096 w 890212"/>
                <a:gd name="connsiteY23" fmla="*/ 460701 h 468275"/>
                <a:gd name="connsiteX24" fmla="*/ 382379 w 890212"/>
                <a:gd name="connsiteY24" fmla="*/ 464042 h 468275"/>
                <a:gd name="connsiteX25" fmla="*/ 405108 w 890212"/>
                <a:gd name="connsiteY25" fmla="*/ 466716 h 468275"/>
                <a:gd name="connsiteX26" fmla="*/ 428282 w 890212"/>
                <a:gd name="connsiteY26" fmla="*/ 467829 h 468275"/>
                <a:gd name="connsiteX27" fmla="*/ 450788 w 890212"/>
                <a:gd name="connsiteY27" fmla="*/ 468275 h 468275"/>
                <a:gd name="connsiteX28" fmla="*/ 473963 w 890212"/>
                <a:gd name="connsiteY28" fmla="*/ 467384 h 468275"/>
                <a:gd name="connsiteX29" fmla="*/ 497137 w 890212"/>
                <a:gd name="connsiteY29" fmla="*/ 465379 h 468275"/>
                <a:gd name="connsiteX30" fmla="*/ 520534 w 890212"/>
                <a:gd name="connsiteY30" fmla="*/ 462260 h 468275"/>
                <a:gd name="connsiteX31" fmla="*/ 543709 w 890212"/>
                <a:gd name="connsiteY31" fmla="*/ 457582 h 468275"/>
                <a:gd name="connsiteX32" fmla="*/ 566883 w 890212"/>
                <a:gd name="connsiteY32" fmla="*/ 452012 h 468275"/>
                <a:gd name="connsiteX33" fmla="*/ 589835 w 890212"/>
                <a:gd name="connsiteY33" fmla="*/ 445329 h 468275"/>
                <a:gd name="connsiteX34" fmla="*/ 616352 w 890212"/>
                <a:gd name="connsiteY34" fmla="*/ 435750 h 468275"/>
                <a:gd name="connsiteX35" fmla="*/ 641755 w 890212"/>
                <a:gd name="connsiteY35" fmla="*/ 424611 h 468275"/>
                <a:gd name="connsiteX36" fmla="*/ 666489 w 890212"/>
                <a:gd name="connsiteY36" fmla="*/ 412804 h 468275"/>
                <a:gd name="connsiteX37" fmla="*/ 690555 w 890212"/>
                <a:gd name="connsiteY37" fmla="*/ 398546 h 468275"/>
                <a:gd name="connsiteX38" fmla="*/ 713507 w 890212"/>
                <a:gd name="connsiteY38" fmla="*/ 383620 h 468275"/>
                <a:gd name="connsiteX39" fmla="*/ 735344 w 890212"/>
                <a:gd name="connsiteY39" fmla="*/ 367358 h 468275"/>
                <a:gd name="connsiteX40" fmla="*/ 756290 w 890212"/>
                <a:gd name="connsiteY40" fmla="*/ 349981 h 468275"/>
                <a:gd name="connsiteX41" fmla="*/ 776345 w 890212"/>
                <a:gd name="connsiteY41" fmla="*/ 331045 h 468275"/>
                <a:gd name="connsiteX42" fmla="*/ 794840 w 890212"/>
                <a:gd name="connsiteY42" fmla="*/ 311441 h 468275"/>
                <a:gd name="connsiteX43" fmla="*/ 812444 w 890212"/>
                <a:gd name="connsiteY43" fmla="*/ 290500 h 468275"/>
                <a:gd name="connsiteX44" fmla="*/ 829156 w 890212"/>
                <a:gd name="connsiteY44" fmla="*/ 268222 h 468275"/>
                <a:gd name="connsiteX45" fmla="*/ 844086 w 890212"/>
                <a:gd name="connsiteY45" fmla="*/ 245499 h 468275"/>
                <a:gd name="connsiteX46" fmla="*/ 857679 w 890212"/>
                <a:gd name="connsiteY46" fmla="*/ 221662 h 468275"/>
                <a:gd name="connsiteX47" fmla="*/ 870157 w 890212"/>
                <a:gd name="connsiteY47" fmla="*/ 196711 h 468275"/>
                <a:gd name="connsiteX48" fmla="*/ 880853 w 890212"/>
                <a:gd name="connsiteY48" fmla="*/ 171092 h 468275"/>
                <a:gd name="connsiteX49" fmla="*/ 890212 w 890212"/>
                <a:gd name="connsiteY49" fmla="*/ 144582 h 46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890212" h="468275">
                  <a:moveTo>
                    <a:pt x="445217" y="0"/>
                  </a:moveTo>
                  <a:lnTo>
                    <a:pt x="0" y="144582"/>
                  </a:lnTo>
                  <a:lnTo>
                    <a:pt x="8022" y="167750"/>
                  </a:lnTo>
                  <a:lnTo>
                    <a:pt x="17158" y="189582"/>
                  </a:lnTo>
                  <a:lnTo>
                    <a:pt x="26963" y="210969"/>
                  </a:lnTo>
                  <a:lnTo>
                    <a:pt x="38104" y="231464"/>
                  </a:lnTo>
                  <a:lnTo>
                    <a:pt x="49914" y="251514"/>
                  </a:lnTo>
                  <a:lnTo>
                    <a:pt x="62838" y="270673"/>
                  </a:lnTo>
                  <a:lnTo>
                    <a:pt x="76431" y="289163"/>
                  </a:lnTo>
                  <a:lnTo>
                    <a:pt x="91138" y="306762"/>
                  </a:lnTo>
                  <a:lnTo>
                    <a:pt x="106513" y="323471"/>
                  </a:lnTo>
                  <a:lnTo>
                    <a:pt x="122780" y="339511"/>
                  </a:lnTo>
                  <a:lnTo>
                    <a:pt x="139493" y="354659"/>
                  </a:lnTo>
                  <a:lnTo>
                    <a:pt x="156873" y="369140"/>
                  </a:lnTo>
                  <a:lnTo>
                    <a:pt x="174923" y="382283"/>
                  </a:lnTo>
                  <a:lnTo>
                    <a:pt x="193641" y="394759"/>
                  </a:lnTo>
                  <a:lnTo>
                    <a:pt x="213027" y="406343"/>
                  </a:lnTo>
                  <a:lnTo>
                    <a:pt x="232636" y="417037"/>
                  </a:lnTo>
                  <a:lnTo>
                    <a:pt x="252691" y="426839"/>
                  </a:lnTo>
                  <a:lnTo>
                    <a:pt x="273637" y="435750"/>
                  </a:lnTo>
                  <a:lnTo>
                    <a:pt x="294806" y="443547"/>
                  </a:lnTo>
                  <a:lnTo>
                    <a:pt x="316198" y="450007"/>
                  </a:lnTo>
                  <a:lnTo>
                    <a:pt x="337813" y="456022"/>
                  </a:lnTo>
                  <a:lnTo>
                    <a:pt x="360096" y="460701"/>
                  </a:lnTo>
                  <a:lnTo>
                    <a:pt x="382379" y="464042"/>
                  </a:lnTo>
                  <a:lnTo>
                    <a:pt x="405108" y="466716"/>
                  </a:lnTo>
                  <a:lnTo>
                    <a:pt x="428282" y="467829"/>
                  </a:lnTo>
                  <a:lnTo>
                    <a:pt x="450788" y="468275"/>
                  </a:lnTo>
                  <a:lnTo>
                    <a:pt x="473963" y="467384"/>
                  </a:lnTo>
                  <a:lnTo>
                    <a:pt x="497137" y="465379"/>
                  </a:lnTo>
                  <a:lnTo>
                    <a:pt x="520534" y="462260"/>
                  </a:lnTo>
                  <a:lnTo>
                    <a:pt x="543709" y="457582"/>
                  </a:lnTo>
                  <a:lnTo>
                    <a:pt x="566883" y="452012"/>
                  </a:lnTo>
                  <a:lnTo>
                    <a:pt x="589835" y="445329"/>
                  </a:lnTo>
                  <a:lnTo>
                    <a:pt x="616352" y="435750"/>
                  </a:lnTo>
                  <a:lnTo>
                    <a:pt x="641755" y="424611"/>
                  </a:lnTo>
                  <a:lnTo>
                    <a:pt x="666489" y="412804"/>
                  </a:lnTo>
                  <a:lnTo>
                    <a:pt x="690555" y="398546"/>
                  </a:lnTo>
                  <a:lnTo>
                    <a:pt x="713507" y="383620"/>
                  </a:lnTo>
                  <a:lnTo>
                    <a:pt x="735344" y="367358"/>
                  </a:lnTo>
                  <a:lnTo>
                    <a:pt x="756290" y="349981"/>
                  </a:lnTo>
                  <a:lnTo>
                    <a:pt x="776345" y="331045"/>
                  </a:lnTo>
                  <a:lnTo>
                    <a:pt x="794840" y="311441"/>
                  </a:lnTo>
                  <a:lnTo>
                    <a:pt x="812444" y="290500"/>
                  </a:lnTo>
                  <a:lnTo>
                    <a:pt x="829156" y="268222"/>
                  </a:lnTo>
                  <a:lnTo>
                    <a:pt x="844086" y="245499"/>
                  </a:lnTo>
                  <a:lnTo>
                    <a:pt x="857679" y="221662"/>
                  </a:lnTo>
                  <a:lnTo>
                    <a:pt x="870157" y="196711"/>
                  </a:lnTo>
                  <a:lnTo>
                    <a:pt x="880853" y="171092"/>
                  </a:lnTo>
                  <a:lnTo>
                    <a:pt x="890212" y="144582"/>
                  </a:lnTo>
                </a:path>
              </a:pathLst>
            </a:custGeom>
            <a:solidFill>
              <a:schemeClr val="bg1">
                <a:lumMod val="50000"/>
              </a:schemeClr>
            </a:solidFill>
            <a:ln w="635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>
                <a:solidFill>
                  <a:srgbClr val="333333"/>
                </a:solidFill>
                <a:latin typeface="나눔고딕" pitchFamily="50" charset="-127"/>
                <a:ea typeface="나눔고딕" pitchFamily="50" charset="-127"/>
                <a:cs typeface="Calibri" pitchFamily="34" charset="0"/>
              </a:endParaRPr>
            </a:p>
          </p:txBody>
        </p:sp>
        <p:sp>
          <p:nvSpPr>
            <p:cNvPr id="21" name="Sector 1"/>
            <p:cNvSpPr>
              <a:spLocks/>
            </p:cNvSpPr>
            <p:nvPr/>
          </p:nvSpPr>
          <p:spPr bwMode="auto">
            <a:xfrm>
              <a:off x="507999" y="1397000"/>
              <a:ext cx="468275" cy="612188"/>
            </a:xfrm>
            <a:custGeom>
              <a:avLst/>
              <a:gdLst>
                <a:gd name="connsiteX0" fmla="*/ 468275 w 468275"/>
                <a:gd name="connsiteY0" fmla="*/ 467659 h 612188"/>
                <a:gd name="connsiteX1" fmla="*/ 468275 w 468275"/>
                <a:gd name="connsiteY1" fmla="*/ 0 h 612188"/>
                <a:gd name="connsiteX2" fmla="*/ 443992 w 468275"/>
                <a:gd name="connsiteY2" fmla="*/ 445 h 612188"/>
                <a:gd name="connsiteX3" fmla="*/ 420378 w 468275"/>
                <a:gd name="connsiteY3" fmla="*/ 2672 h 612188"/>
                <a:gd name="connsiteX4" fmla="*/ 396987 w 468275"/>
                <a:gd name="connsiteY4" fmla="*/ 5567 h 612188"/>
                <a:gd name="connsiteX5" fmla="*/ 373818 w 468275"/>
                <a:gd name="connsiteY5" fmla="*/ 9353 h 612188"/>
                <a:gd name="connsiteX6" fmla="*/ 351095 w 468275"/>
                <a:gd name="connsiteY6" fmla="*/ 14475 h 612188"/>
                <a:gd name="connsiteX7" fmla="*/ 328817 w 468275"/>
                <a:gd name="connsiteY7" fmla="*/ 20933 h 612188"/>
                <a:gd name="connsiteX8" fmla="*/ 307208 w 468275"/>
                <a:gd name="connsiteY8" fmla="*/ 28282 h 612188"/>
                <a:gd name="connsiteX9" fmla="*/ 286044 w 468275"/>
                <a:gd name="connsiteY9" fmla="*/ 36745 h 612188"/>
                <a:gd name="connsiteX10" fmla="*/ 265103 w 468275"/>
                <a:gd name="connsiteY10" fmla="*/ 46098 h 612188"/>
                <a:gd name="connsiteX11" fmla="*/ 245054 w 468275"/>
                <a:gd name="connsiteY11" fmla="*/ 56342 h 612188"/>
                <a:gd name="connsiteX12" fmla="*/ 225449 w 468275"/>
                <a:gd name="connsiteY12" fmla="*/ 67477 h 612188"/>
                <a:gd name="connsiteX13" fmla="*/ 206513 w 468275"/>
                <a:gd name="connsiteY13" fmla="*/ 79947 h 612188"/>
                <a:gd name="connsiteX14" fmla="*/ 188246 w 468275"/>
                <a:gd name="connsiteY14" fmla="*/ 92864 h 612188"/>
                <a:gd name="connsiteX15" fmla="*/ 170646 w 468275"/>
                <a:gd name="connsiteY15" fmla="*/ 106894 h 612188"/>
                <a:gd name="connsiteX16" fmla="*/ 153493 w 468275"/>
                <a:gd name="connsiteY16" fmla="*/ 121369 h 612188"/>
                <a:gd name="connsiteX17" fmla="*/ 137230 w 468275"/>
                <a:gd name="connsiteY17" fmla="*/ 136735 h 612188"/>
                <a:gd name="connsiteX18" fmla="*/ 121858 w 468275"/>
                <a:gd name="connsiteY18" fmla="*/ 152991 h 612188"/>
                <a:gd name="connsiteX19" fmla="*/ 106932 w 468275"/>
                <a:gd name="connsiteY19" fmla="*/ 170139 h 612188"/>
                <a:gd name="connsiteX20" fmla="*/ 93343 w 468275"/>
                <a:gd name="connsiteY20" fmla="*/ 187732 h 612188"/>
                <a:gd name="connsiteX21" fmla="*/ 79977 w 468275"/>
                <a:gd name="connsiteY21" fmla="*/ 205993 h 612188"/>
                <a:gd name="connsiteX22" fmla="*/ 67947 w 468275"/>
                <a:gd name="connsiteY22" fmla="*/ 225367 h 612188"/>
                <a:gd name="connsiteX23" fmla="*/ 56362 w 468275"/>
                <a:gd name="connsiteY23" fmla="*/ 244964 h 612188"/>
                <a:gd name="connsiteX24" fmla="*/ 46115 w 468275"/>
                <a:gd name="connsiteY24" fmla="*/ 265007 h 612188"/>
                <a:gd name="connsiteX25" fmla="*/ 36758 w 468275"/>
                <a:gd name="connsiteY25" fmla="*/ 285495 h 612188"/>
                <a:gd name="connsiteX26" fmla="*/ 28738 w 468275"/>
                <a:gd name="connsiteY26" fmla="*/ 306873 h 612188"/>
                <a:gd name="connsiteX27" fmla="*/ 21386 w 468275"/>
                <a:gd name="connsiteY27" fmla="*/ 328698 h 612188"/>
                <a:gd name="connsiteX28" fmla="*/ 14926 w 468275"/>
                <a:gd name="connsiteY28" fmla="*/ 350967 h 612188"/>
                <a:gd name="connsiteX29" fmla="*/ 9802 w 468275"/>
                <a:gd name="connsiteY29" fmla="*/ 373682 h 612188"/>
                <a:gd name="connsiteX30" fmla="*/ 5569 w 468275"/>
                <a:gd name="connsiteY30" fmla="*/ 396842 h 612188"/>
                <a:gd name="connsiteX31" fmla="*/ 2673 w 468275"/>
                <a:gd name="connsiteY31" fmla="*/ 419780 h 612188"/>
                <a:gd name="connsiteX32" fmla="*/ 891 w 468275"/>
                <a:gd name="connsiteY32" fmla="*/ 443831 h 612188"/>
                <a:gd name="connsiteX33" fmla="*/ 0 w 468275"/>
                <a:gd name="connsiteY33" fmla="*/ 467659 h 612188"/>
                <a:gd name="connsiteX34" fmla="*/ 446 w 468275"/>
                <a:gd name="connsiteY34" fmla="*/ 486143 h 612188"/>
                <a:gd name="connsiteX35" fmla="*/ 1782 w 468275"/>
                <a:gd name="connsiteY35" fmla="*/ 504404 h 612188"/>
                <a:gd name="connsiteX36" fmla="*/ 3342 w 468275"/>
                <a:gd name="connsiteY36" fmla="*/ 522887 h 612188"/>
                <a:gd name="connsiteX37" fmla="*/ 6015 w 468275"/>
                <a:gd name="connsiteY37" fmla="*/ 540703 h 612188"/>
                <a:gd name="connsiteX38" fmla="*/ 8911 w 468275"/>
                <a:gd name="connsiteY38" fmla="*/ 559187 h 612188"/>
                <a:gd name="connsiteX39" fmla="*/ 13367 w 468275"/>
                <a:gd name="connsiteY39" fmla="*/ 577225 h 612188"/>
                <a:gd name="connsiteX40" fmla="*/ 17599 w 468275"/>
                <a:gd name="connsiteY40" fmla="*/ 594595 h 612188"/>
                <a:gd name="connsiteX41" fmla="*/ 23169 w 468275"/>
                <a:gd name="connsiteY41" fmla="*/ 612188 h 61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68275" h="612188">
                  <a:moveTo>
                    <a:pt x="468275" y="467659"/>
                  </a:moveTo>
                  <a:lnTo>
                    <a:pt x="468275" y="0"/>
                  </a:lnTo>
                  <a:lnTo>
                    <a:pt x="443992" y="445"/>
                  </a:lnTo>
                  <a:lnTo>
                    <a:pt x="420378" y="2672"/>
                  </a:lnTo>
                  <a:lnTo>
                    <a:pt x="396987" y="5567"/>
                  </a:lnTo>
                  <a:lnTo>
                    <a:pt x="373818" y="9353"/>
                  </a:lnTo>
                  <a:lnTo>
                    <a:pt x="351095" y="14475"/>
                  </a:lnTo>
                  <a:lnTo>
                    <a:pt x="328817" y="20933"/>
                  </a:lnTo>
                  <a:lnTo>
                    <a:pt x="307208" y="28282"/>
                  </a:lnTo>
                  <a:lnTo>
                    <a:pt x="286044" y="36745"/>
                  </a:lnTo>
                  <a:lnTo>
                    <a:pt x="265103" y="46098"/>
                  </a:lnTo>
                  <a:lnTo>
                    <a:pt x="245054" y="56342"/>
                  </a:lnTo>
                  <a:lnTo>
                    <a:pt x="225449" y="67477"/>
                  </a:lnTo>
                  <a:lnTo>
                    <a:pt x="206513" y="79947"/>
                  </a:lnTo>
                  <a:lnTo>
                    <a:pt x="188246" y="92864"/>
                  </a:lnTo>
                  <a:lnTo>
                    <a:pt x="170646" y="106894"/>
                  </a:lnTo>
                  <a:lnTo>
                    <a:pt x="153493" y="121369"/>
                  </a:lnTo>
                  <a:lnTo>
                    <a:pt x="137230" y="136735"/>
                  </a:lnTo>
                  <a:lnTo>
                    <a:pt x="121858" y="152991"/>
                  </a:lnTo>
                  <a:lnTo>
                    <a:pt x="106932" y="170139"/>
                  </a:lnTo>
                  <a:lnTo>
                    <a:pt x="93343" y="187732"/>
                  </a:lnTo>
                  <a:lnTo>
                    <a:pt x="79977" y="205993"/>
                  </a:lnTo>
                  <a:lnTo>
                    <a:pt x="67947" y="225367"/>
                  </a:lnTo>
                  <a:lnTo>
                    <a:pt x="56362" y="244964"/>
                  </a:lnTo>
                  <a:lnTo>
                    <a:pt x="46115" y="265007"/>
                  </a:lnTo>
                  <a:lnTo>
                    <a:pt x="36758" y="285495"/>
                  </a:lnTo>
                  <a:lnTo>
                    <a:pt x="28738" y="306873"/>
                  </a:lnTo>
                  <a:lnTo>
                    <a:pt x="21386" y="328698"/>
                  </a:lnTo>
                  <a:lnTo>
                    <a:pt x="14926" y="350967"/>
                  </a:lnTo>
                  <a:lnTo>
                    <a:pt x="9802" y="373682"/>
                  </a:lnTo>
                  <a:lnTo>
                    <a:pt x="5569" y="396842"/>
                  </a:lnTo>
                  <a:lnTo>
                    <a:pt x="2673" y="419780"/>
                  </a:lnTo>
                  <a:lnTo>
                    <a:pt x="891" y="443831"/>
                  </a:lnTo>
                  <a:lnTo>
                    <a:pt x="0" y="467659"/>
                  </a:lnTo>
                  <a:lnTo>
                    <a:pt x="446" y="486143"/>
                  </a:lnTo>
                  <a:lnTo>
                    <a:pt x="1782" y="504404"/>
                  </a:lnTo>
                  <a:lnTo>
                    <a:pt x="3342" y="522887"/>
                  </a:lnTo>
                  <a:lnTo>
                    <a:pt x="6015" y="540703"/>
                  </a:lnTo>
                  <a:lnTo>
                    <a:pt x="8911" y="559187"/>
                  </a:lnTo>
                  <a:lnTo>
                    <a:pt x="13367" y="577225"/>
                  </a:lnTo>
                  <a:lnTo>
                    <a:pt x="17599" y="594595"/>
                  </a:lnTo>
                  <a:lnTo>
                    <a:pt x="23169" y="612188"/>
                  </a:lnTo>
                </a:path>
              </a:pathLst>
            </a:custGeom>
            <a:solidFill>
              <a:srgbClr val="BFBFBF"/>
            </a:solidFill>
            <a:ln w="635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>
                <a:solidFill>
                  <a:srgbClr val="333333"/>
                </a:solidFill>
                <a:latin typeface="나눔고딕" pitchFamily="50" charset="-127"/>
                <a:ea typeface="나눔고딕" pitchFamily="50" charset="-127"/>
                <a:cs typeface="Calibri" pitchFamily="34" charset="0"/>
              </a:endParaRPr>
            </a:p>
          </p:txBody>
        </p:sp>
      </p:grpSp>
      <p:grpSp>
        <p:nvGrpSpPr>
          <p:cNvPr id="22" name="Line Chart"/>
          <p:cNvGrpSpPr>
            <a:grpSpLocks noChangeAspect="1"/>
          </p:cNvGrpSpPr>
          <p:nvPr/>
        </p:nvGrpSpPr>
        <p:grpSpPr bwMode="auto">
          <a:xfrm>
            <a:off x="6333874" y="4957847"/>
            <a:ext cx="679020" cy="429717"/>
            <a:chOff x="507999" y="1397000"/>
            <a:chExt cx="1391943" cy="880888"/>
          </a:xfrm>
        </p:grpSpPr>
        <p:sp>
          <p:nvSpPr>
            <p:cNvPr id="23" name="Line 2"/>
            <p:cNvSpPr>
              <a:spLocks/>
            </p:cNvSpPr>
            <p:nvPr/>
          </p:nvSpPr>
          <p:spPr bwMode="auto">
            <a:xfrm>
              <a:off x="604696" y="1492032"/>
              <a:ext cx="1197224" cy="539963"/>
            </a:xfrm>
            <a:custGeom>
              <a:avLst/>
              <a:gdLst>
                <a:gd name="connsiteX0" fmla="*/ 0 w 1197224"/>
                <a:gd name="connsiteY0" fmla="*/ 539963 h 539963"/>
                <a:gd name="connsiteX1" fmla="*/ 302416 w 1197224"/>
                <a:gd name="connsiteY1" fmla="*/ 463235 h 539963"/>
                <a:gd name="connsiteX2" fmla="*/ 602043 w 1197224"/>
                <a:gd name="connsiteY2" fmla="*/ 0 h 539963"/>
                <a:gd name="connsiteX3" fmla="*/ 898955 w 1197224"/>
                <a:gd name="connsiteY3" fmla="*/ 461876 h 539963"/>
                <a:gd name="connsiteX4" fmla="*/ 1197224 w 1197224"/>
                <a:gd name="connsiteY4" fmla="*/ 386508 h 539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7224" h="539963">
                  <a:moveTo>
                    <a:pt x="0" y="539963"/>
                  </a:moveTo>
                  <a:lnTo>
                    <a:pt x="302416" y="463235"/>
                  </a:lnTo>
                  <a:lnTo>
                    <a:pt x="602043" y="0"/>
                  </a:lnTo>
                  <a:lnTo>
                    <a:pt x="898955" y="461876"/>
                  </a:lnTo>
                  <a:lnTo>
                    <a:pt x="1197224" y="386508"/>
                  </a:lnTo>
                </a:path>
              </a:pathLst>
            </a:custGeom>
            <a:noFill/>
            <a:ln w="28575" cap="flat" cmpd="sng" algn="ctr">
              <a:solidFill>
                <a:srgbClr val="777777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>
                <a:latin typeface="나눔고딕" pitchFamily="50" charset="-127"/>
                <a:ea typeface="나눔고딕" pitchFamily="50" charset="-127"/>
                <a:cs typeface="Calibri" pitchFamily="34" charset="0"/>
              </a:endParaRPr>
            </a:p>
          </p:txBody>
        </p:sp>
        <p:sp>
          <p:nvSpPr>
            <p:cNvPr id="24" name="Line 1"/>
            <p:cNvSpPr>
              <a:spLocks/>
            </p:cNvSpPr>
            <p:nvPr/>
          </p:nvSpPr>
          <p:spPr bwMode="auto">
            <a:xfrm>
              <a:off x="607352" y="1722305"/>
              <a:ext cx="1195895" cy="460547"/>
            </a:xfrm>
            <a:custGeom>
              <a:avLst/>
              <a:gdLst>
                <a:gd name="connsiteX0" fmla="*/ 1195895 w 1195895"/>
                <a:gd name="connsiteY0" fmla="*/ 0 h 460547"/>
                <a:gd name="connsiteX1" fmla="*/ 893547 w 1195895"/>
                <a:gd name="connsiteY1" fmla="*/ 78105 h 460547"/>
                <a:gd name="connsiteX2" fmla="*/ 302423 w 1195895"/>
                <a:gd name="connsiteY2" fmla="*/ 385161 h 460547"/>
                <a:gd name="connsiteX3" fmla="*/ 0 w 1195895"/>
                <a:gd name="connsiteY3" fmla="*/ 460547 h 460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5895" h="460547">
                  <a:moveTo>
                    <a:pt x="1195895" y="0"/>
                  </a:moveTo>
                  <a:lnTo>
                    <a:pt x="893547" y="78105"/>
                  </a:lnTo>
                  <a:lnTo>
                    <a:pt x="302423" y="385161"/>
                  </a:lnTo>
                  <a:lnTo>
                    <a:pt x="0" y="460547"/>
                  </a:lnTo>
                </a:path>
              </a:pathLst>
            </a:custGeom>
            <a:noFill/>
            <a:ln w="28575" cap="flat" cmpd="sng" algn="ctr">
              <a:solidFill>
                <a:srgbClr val="B3B3B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>
                <a:latin typeface="나눔고딕" pitchFamily="50" charset="-127"/>
                <a:ea typeface="나눔고딕" pitchFamily="50" charset="-127"/>
                <a:cs typeface="Calibri" pitchFamily="34" charset="0"/>
              </a:endParaRPr>
            </a:p>
          </p:txBody>
        </p:sp>
        <p:sp>
          <p:nvSpPr>
            <p:cNvPr id="25" name="Axes"/>
            <p:cNvSpPr>
              <a:spLocks/>
            </p:cNvSpPr>
            <p:nvPr/>
          </p:nvSpPr>
          <p:spPr bwMode="auto">
            <a:xfrm>
              <a:off x="507999" y="1397000"/>
              <a:ext cx="1391943" cy="880888"/>
            </a:xfrm>
            <a:custGeom>
              <a:avLst/>
              <a:gdLst>
                <a:gd name="connsiteX0" fmla="*/ 1391943 w 1391943"/>
                <a:gd name="connsiteY0" fmla="*/ 880888 h 880888"/>
                <a:gd name="connsiteX1" fmla="*/ 0 w 1391943"/>
                <a:gd name="connsiteY1" fmla="*/ 880888 h 880888"/>
                <a:gd name="connsiteX2" fmla="*/ 0 w 1391943"/>
                <a:gd name="connsiteY2" fmla="*/ 0 h 880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1943" h="880888">
                  <a:moveTo>
                    <a:pt x="1391943" y="880888"/>
                  </a:moveTo>
                  <a:lnTo>
                    <a:pt x="0" y="880888"/>
                  </a:lnTo>
                  <a:lnTo>
                    <a:pt x="0" y="0"/>
                  </a:lnTo>
                </a:path>
              </a:pathLst>
            </a:custGeom>
            <a:noFill/>
            <a:ln w="635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>
                <a:latin typeface="나눔고딕" pitchFamily="50" charset="-127"/>
                <a:ea typeface="나눔고딕" pitchFamily="50" charset="-127"/>
                <a:cs typeface="Calibri" pitchFamily="34" charset="0"/>
              </a:endParaRPr>
            </a:p>
          </p:txBody>
        </p:sp>
      </p:grpSp>
      <p:sp>
        <p:nvSpPr>
          <p:cNvPr id="26" name="User"/>
          <p:cNvSpPr>
            <a:spLocks noEditPoints="1"/>
          </p:cNvSpPr>
          <p:nvPr/>
        </p:nvSpPr>
        <p:spPr bwMode="auto">
          <a:xfrm>
            <a:off x="7637953" y="4532688"/>
            <a:ext cx="441935" cy="531173"/>
          </a:xfrm>
          <a:custGeom>
            <a:avLst/>
            <a:gdLst>
              <a:gd name="T0" fmla="*/ 180 w 353"/>
              <a:gd name="T1" fmla="*/ 0 h 396"/>
              <a:gd name="T2" fmla="*/ 65 w 353"/>
              <a:gd name="T3" fmla="*/ 115 h 396"/>
              <a:gd name="T4" fmla="*/ 83 w 353"/>
              <a:gd name="T5" fmla="*/ 175 h 396"/>
              <a:gd name="T6" fmla="*/ 20 w 353"/>
              <a:gd name="T7" fmla="*/ 341 h 396"/>
              <a:gd name="T8" fmla="*/ 63 w 353"/>
              <a:gd name="T9" fmla="*/ 386 h 396"/>
              <a:gd name="T10" fmla="*/ 119 w 353"/>
              <a:gd name="T11" fmla="*/ 396 h 396"/>
              <a:gd name="T12" fmla="*/ 245 w 353"/>
              <a:gd name="T13" fmla="*/ 396 h 396"/>
              <a:gd name="T14" fmla="*/ 301 w 353"/>
              <a:gd name="T15" fmla="*/ 383 h 396"/>
              <a:gd name="T16" fmla="*/ 340 w 353"/>
              <a:gd name="T17" fmla="*/ 338 h 396"/>
              <a:gd name="T18" fmla="*/ 275 w 353"/>
              <a:gd name="T19" fmla="*/ 179 h 396"/>
              <a:gd name="T20" fmla="*/ 294 w 353"/>
              <a:gd name="T21" fmla="*/ 115 h 396"/>
              <a:gd name="T22" fmla="*/ 180 w 353"/>
              <a:gd name="T23" fmla="*/ 0 h 396"/>
              <a:gd name="T24" fmla="*/ 180 w 353"/>
              <a:gd name="T25" fmla="*/ 23 h 396"/>
              <a:gd name="T26" fmla="*/ 272 w 353"/>
              <a:gd name="T27" fmla="*/ 115 h 396"/>
              <a:gd name="T28" fmla="*/ 251 w 353"/>
              <a:gd name="T29" fmla="*/ 173 h 396"/>
              <a:gd name="T30" fmla="*/ 251 w 353"/>
              <a:gd name="T31" fmla="*/ 173 h 396"/>
              <a:gd name="T32" fmla="*/ 180 w 353"/>
              <a:gd name="T33" fmla="*/ 207 h 396"/>
              <a:gd name="T34" fmla="*/ 107 w 353"/>
              <a:gd name="T35" fmla="*/ 171 h 396"/>
              <a:gd name="T36" fmla="*/ 88 w 353"/>
              <a:gd name="T37" fmla="*/ 115 h 396"/>
              <a:gd name="T38" fmla="*/ 180 w 353"/>
              <a:gd name="T39" fmla="*/ 23 h 396"/>
              <a:gd name="T40" fmla="*/ 96 w 353"/>
              <a:gd name="T41" fmla="*/ 193 h 396"/>
              <a:gd name="T42" fmla="*/ 180 w 353"/>
              <a:gd name="T43" fmla="*/ 229 h 396"/>
              <a:gd name="T44" fmla="*/ 260 w 353"/>
              <a:gd name="T45" fmla="*/ 196 h 396"/>
              <a:gd name="T46" fmla="*/ 318 w 353"/>
              <a:gd name="T47" fmla="*/ 330 h 396"/>
              <a:gd name="T48" fmla="*/ 290 w 353"/>
              <a:gd name="T49" fmla="*/ 363 h 396"/>
              <a:gd name="T50" fmla="*/ 245 w 353"/>
              <a:gd name="T51" fmla="*/ 373 h 396"/>
              <a:gd name="T52" fmla="*/ 119 w 353"/>
              <a:gd name="T53" fmla="*/ 373 h 396"/>
              <a:gd name="T54" fmla="*/ 72 w 353"/>
              <a:gd name="T55" fmla="*/ 365 h 396"/>
              <a:gd name="T56" fmla="*/ 41 w 353"/>
              <a:gd name="T57" fmla="*/ 331 h 396"/>
              <a:gd name="T58" fmla="*/ 96 w 353"/>
              <a:gd name="T59" fmla="*/ 193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53" h="396">
                <a:moveTo>
                  <a:pt x="180" y="0"/>
                </a:moveTo>
                <a:cubicBezTo>
                  <a:pt x="117" y="0"/>
                  <a:pt x="65" y="52"/>
                  <a:pt x="65" y="115"/>
                </a:cubicBezTo>
                <a:cubicBezTo>
                  <a:pt x="65" y="137"/>
                  <a:pt x="72" y="158"/>
                  <a:pt x="83" y="175"/>
                </a:cubicBezTo>
                <a:cubicBezTo>
                  <a:pt x="11" y="227"/>
                  <a:pt x="0" y="297"/>
                  <a:pt x="20" y="341"/>
                </a:cubicBezTo>
                <a:cubicBezTo>
                  <a:pt x="30" y="363"/>
                  <a:pt x="45" y="378"/>
                  <a:pt x="63" y="386"/>
                </a:cubicBezTo>
                <a:cubicBezTo>
                  <a:pt x="80" y="394"/>
                  <a:pt x="99" y="396"/>
                  <a:pt x="119" y="396"/>
                </a:cubicBezTo>
                <a:lnTo>
                  <a:pt x="245" y="396"/>
                </a:lnTo>
                <a:cubicBezTo>
                  <a:pt x="264" y="396"/>
                  <a:pt x="284" y="392"/>
                  <a:pt x="301" y="383"/>
                </a:cubicBezTo>
                <a:cubicBezTo>
                  <a:pt x="318" y="374"/>
                  <a:pt x="332" y="359"/>
                  <a:pt x="340" y="338"/>
                </a:cubicBezTo>
                <a:cubicBezTo>
                  <a:pt x="353" y="299"/>
                  <a:pt x="343" y="234"/>
                  <a:pt x="275" y="179"/>
                </a:cubicBezTo>
                <a:cubicBezTo>
                  <a:pt x="287" y="161"/>
                  <a:pt x="294" y="139"/>
                  <a:pt x="294" y="115"/>
                </a:cubicBezTo>
                <a:cubicBezTo>
                  <a:pt x="294" y="52"/>
                  <a:pt x="243" y="0"/>
                  <a:pt x="180" y="0"/>
                </a:cubicBezTo>
                <a:close/>
                <a:moveTo>
                  <a:pt x="180" y="23"/>
                </a:moveTo>
                <a:cubicBezTo>
                  <a:pt x="231" y="23"/>
                  <a:pt x="272" y="64"/>
                  <a:pt x="272" y="115"/>
                </a:cubicBezTo>
                <a:cubicBezTo>
                  <a:pt x="272" y="137"/>
                  <a:pt x="264" y="157"/>
                  <a:pt x="251" y="173"/>
                </a:cubicBezTo>
                <a:cubicBezTo>
                  <a:pt x="251" y="173"/>
                  <a:pt x="251" y="173"/>
                  <a:pt x="251" y="173"/>
                </a:cubicBezTo>
                <a:cubicBezTo>
                  <a:pt x="225" y="203"/>
                  <a:pt x="204" y="206"/>
                  <a:pt x="180" y="207"/>
                </a:cubicBezTo>
                <a:cubicBezTo>
                  <a:pt x="150" y="207"/>
                  <a:pt x="124" y="193"/>
                  <a:pt x="107" y="171"/>
                </a:cubicBezTo>
                <a:cubicBezTo>
                  <a:pt x="92" y="152"/>
                  <a:pt x="88" y="132"/>
                  <a:pt x="88" y="115"/>
                </a:cubicBezTo>
                <a:cubicBezTo>
                  <a:pt x="88" y="64"/>
                  <a:pt x="129" y="23"/>
                  <a:pt x="180" y="23"/>
                </a:cubicBezTo>
                <a:close/>
                <a:moveTo>
                  <a:pt x="96" y="193"/>
                </a:moveTo>
                <a:cubicBezTo>
                  <a:pt x="117" y="215"/>
                  <a:pt x="147" y="229"/>
                  <a:pt x="180" y="229"/>
                </a:cubicBezTo>
                <a:cubicBezTo>
                  <a:pt x="211" y="229"/>
                  <a:pt x="239" y="217"/>
                  <a:pt x="260" y="196"/>
                </a:cubicBezTo>
                <a:cubicBezTo>
                  <a:pt x="323" y="246"/>
                  <a:pt x="328" y="303"/>
                  <a:pt x="318" y="330"/>
                </a:cubicBezTo>
                <a:cubicBezTo>
                  <a:pt x="313" y="346"/>
                  <a:pt x="303" y="356"/>
                  <a:pt x="290" y="363"/>
                </a:cubicBezTo>
                <a:cubicBezTo>
                  <a:pt x="278" y="370"/>
                  <a:pt x="262" y="373"/>
                  <a:pt x="245" y="373"/>
                </a:cubicBezTo>
                <a:lnTo>
                  <a:pt x="119" y="373"/>
                </a:lnTo>
                <a:cubicBezTo>
                  <a:pt x="101" y="373"/>
                  <a:pt x="85" y="371"/>
                  <a:pt x="72" y="365"/>
                </a:cubicBezTo>
                <a:cubicBezTo>
                  <a:pt x="59" y="359"/>
                  <a:pt x="49" y="350"/>
                  <a:pt x="41" y="331"/>
                </a:cubicBezTo>
                <a:cubicBezTo>
                  <a:pt x="26" y="298"/>
                  <a:pt x="31" y="240"/>
                  <a:pt x="96" y="193"/>
                </a:cubicBezTo>
                <a:close/>
              </a:path>
            </a:pathLst>
          </a:custGeom>
          <a:solidFill>
            <a:srgbClr val="26262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 dirty="0">
              <a:solidFill>
                <a:srgbClr val="26262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User"/>
          <p:cNvSpPr>
            <a:spLocks noEditPoints="1"/>
          </p:cNvSpPr>
          <p:nvPr/>
        </p:nvSpPr>
        <p:spPr bwMode="auto">
          <a:xfrm>
            <a:off x="3898553" y="6425480"/>
            <a:ext cx="441935" cy="399078"/>
          </a:xfrm>
          <a:custGeom>
            <a:avLst/>
            <a:gdLst>
              <a:gd name="T0" fmla="*/ 180 w 353"/>
              <a:gd name="T1" fmla="*/ 0 h 396"/>
              <a:gd name="T2" fmla="*/ 65 w 353"/>
              <a:gd name="T3" fmla="*/ 115 h 396"/>
              <a:gd name="T4" fmla="*/ 83 w 353"/>
              <a:gd name="T5" fmla="*/ 175 h 396"/>
              <a:gd name="T6" fmla="*/ 20 w 353"/>
              <a:gd name="T7" fmla="*/ 341 h 396"/>
              <a:gd name="T8" fmla="*/ 63 w 353"/>
              <a:gd name="T9" fmla="*/ 386 h 396"/>
              <a:gd name="T10" fmla="*/ 119 w 353"/>
              <a:gd name="T11" fmla="*/ 396 h 396"/>
              <a:gd name="T12" fmla="*/ 245 w 353"/>
              <a:gd name="T13" fmla="*/ 396 h 396"/>
              <a:gd name="T14" fmla="*/ 301 w 353"/>
              <a:gd name="T15" fmla="*/ 383 h 396"/>
              <a:gd name="T16" fmla="*/ 340 w 353"/>
              <a:gd name="T17" fmla="*/ 338 h 396"/>
              <a:gd name="T18" fmla="*/ 275 w 353"/>
              <a:gd name="T19" fmla="*/ 179 h 396"/>
              <a:gd name="T20" fmla="*/ 294 w 353"/>
              <a:gd name="T21" fmla="*/ 115 h 396"/>
              <a:gd name="T22" fmla="*/ 180 w 353"/>
              <a:gd name="T23" fmla="*/ 0 h 396"/>
              <a:gd name="T24" fmla="*/ 180 w 353"/>
              <a:gd name="T25" fmla="*/ 23 h 396"/>
              <a:gd name="T26" fmla="*/ 272 w 353"/>
              <a:gd name="T27" fmla="*/ 115 h 396"/>
              <a:gd name="T28" fmla="*/ 251 w 353"/>
              <a:gd name="T29" fmla="*/ 173 h 396"/>
              <a:gd name="T30" fmla="*/ 251 w 353"/>
              <a:gd name="T31" fmla="*/ 173 h 396"/>
              <a:gd name="T32" fmla="*/ 180 w 353"/>
              <a:gd name="T33" fmla="*/ 207 h 396"/>
              <a:gd name="T34" fmla="*/ 107 w 353"/>
              <a:gd name="T35" fmla="*/ 171 h 396"/>
              <a:gd name="T36" fmla="*/ 88 w 353"/>
              <a:gd name="T37" fmla="*/ 115 h 396"/>
              <a:gd name="T38" fmla="*/ 180 w 353"/>
              <a:gd name="T39" fmla="*/ 23 h 396"/>
              <a:gd name="T40" fmla="*/ 96 w 353"/>
              <a:gd name="T41" fmla="*/ 193 h 396"/>
              <a:gd name="T42" fmla="*/ 180 w 353"/>
              <a:gd name="T43" fmla="*/ 229 h 396"/>
              <a:gd name="T44" fmla="*/ 260 w 353"/>
              <a:gd name="T45" fmla="*/ 196 h 396"/>
              <a:gd name="T46" fmla="*/ 318 w 353"/>
              <a:gd name="T47" fmla="*/ 330 h 396"/>
              <a:gd name="T48" fmla="*/ 290 w 353"/>
              <a:gd name="T49" fmla="*/ 363 h 396"/>
              <a:gd name="T50" fmla="*/ 245 w 353"/>
              <a:gd name="T51" fmla="*/ 373 h 396"/>
              <a:gd name="T52" fmla="*/ 119 w 353"/>
              <a:gd name="T53" fmla="*/ 373 h 396"/>
              <a:gd name="T54" fmla="*/ 72 w 353"/>
              <a:gd name="T55" fmla="*/ 365 h 396"/>
              <a:gd name="T56" fmla="*/ 41 w 353"/>
              <a:gd name="T57" fmla="*/ 331 h 396"/>
              <a:gd name="T58" fmla="*/ 96 w 353"/>
              <a:gd name="T59" fmla="*/ 193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53" h="396">
                <a:moveTo>
                  <a:pt x="180" y="0"/>
                </a:moveTo>
                <a:cubicBezTo>
                  <a:pt x="117" y="0"/>
                  <a:pt x="65" y="52"/>
                  <a:pt x="65" y="115"/>
                </a:cubicBezTo>
                <a:cubicBezTo>
                  <a:pt x="65" y="137"/>
                  <a:pt x="72" y="158"/>
                  <a:pt x="83" y="175"/>
                </a:cubicBezTo>
                <a:cubicBezTo>
                  <a:pt x="11" y="227"/>
                  <a:pt x="0" y="297"/>
                  <a:pt x="20" y="341"/>
                </a:cubicBezTo>
                <a:cubicBezTo>
                  <a:pt x="30" y="363"/>
                  <a:pt x="45" y="378"/>
                  <a:pt x="63" y="386"/>
                </a:cubicBezTo>
                <a:cubicBezTo>
                  <a:pt x="80" y="394"/>
                  <a:pt x="99" y="396"/>
                  <a:pt x="119" y="396"/>
                </a:cubicBezTo>
                <a:lnTo>
                  <a:pt x="245" y="396"/>
                </a:lnTo>
                <a:cubicBezTo>
                  <a:pt x="264" y="396"/>
                  <a:pt x="284" y="392"/>
                  <a:pt x="301" y="383"/>
                </a:cubicBezTo>
                <a:cubicBezTo>
                  <a:pt x="318" y="374"/>
                  <a:pt x="332" y="359"/>
                  <a:pt x="340" y="338"/>
                </a:cubicBezTo>
                <a:cubicBezTo>
                  <a:pt x="353" y="299"/>
                  <a:pt x="343" y="234"/>
                  <a:pt x="275" y="179"/>
                </a:cubicBezTo>
                <a:cubicBezTo>
                  <a:pt x="287" y="161"/>
                  <a:pt x="294" y="139"/>
                  <a:pt x="294" y="115"/>
                </a:cubicBezTo>
                <a:cubicBezTo>
                  <a:pt x="294" y="52"/>
                  <a:pt x="243" y="0"/>
                  <a:pt x="180" y="0"/>
                </a:cubicBezTo>
                <a:close/>
                <a:moveTo>
                  <a:pt x="180" y="23"/>
                </a:moveTo>
                <a:cubicBezTo>
                  <a:pt x="231" y="23"/>
                  <a:pt x="272" y="64"/>
                  <a:pt x="272" y="115"/>
                </a:cubicBezTo>
                <a:cubicBezTo>
                  <a:pt x="272" y="137"/>
                  <a:pt x="264" y="157"/>
                  <a:pt x="251" y="173"/>
                </a:cubicBezTo>
                <a:cubicBezTo>
                  <a:pt x="251" y="173"/>
                  <a:pt x="251" y="173"/>
                  <a:pt x="251" y="173"/>
                </a:cubicBezTo>
                <a:cubicBezTo>
                  <a:pt x="225" y="203"/>
                  <a:pt x="204" y="206"/>
                  <a:pt x="180" y="207"/>
                </a:cubicBezTo>
                <a:cubicBezTo>
                  <a:pt x="150" y="207"/>
                  <a:pt x="124" y="193"/>
                  <a:pt x="107" y="171"/>
                </a:cubicBezTo>
                <a:cubicBezTo>
                  <a:pt x="92" y="152"/>
                  <a:pt x="88" y="132"/>
                  <a:pt x="88" y="115"/>
                </a:cubicBezTo>
                <a:cubicBezTo>
                  <a:pt x="88" y="64"/>
                  <a:pt x="129" y="23"/>
                  <a:pt x="180" y="23"/>
                </a:cubicBezTo>
                <a:close/>
                <a:moveTo>
                  <a:pt x="96" y="193"/>
                </a:moveTo>
                <a:cubicBezTo>
                  <a:pt x="117" y="215"/>
                  <a:pt x="147" y="229"/>
                  <a:pt x="180" y="229"/>
                </a:cubicBezTo>
                <a:cubicBezTo>
                  <a:pt x="211" y="229"/>
                  <a:pt x="239" y="217"/>
                  <a:pt x="260" y="196"/>
                </a:cubicBezTo>
                <a:cubicBezTo>
                  <a:pt x="323" y="246"/>
                  <a:pt x="328" y="303"/>
                  <a:pt x="318" y="330"/>
                </a:cubicBezTo>
                <a:cubicBezTo>
                  <a:pt x="313" y="346"/>
                  <a:pt x="303" y="356"/>
                  <a:pt x="290" y="363"/>
                </a:cubicBezTo>
                <a:cubicBezTo>
                  <a:pt x="278" y="370"/>
                  <a:pt x="262" y="373"/>
                  <a:pt x="245" y="373"/>
                </a:cubicBezTo>
                <a:lnTo>
                  <a:pt x="119" y="373"/>
                </a:lnTo>
                <a:cubicBezTo>
                  <a:pt x="101" y="373"/>
                  <a:pt x="85" y="371"/>
                  <a:pt x="72" y="365"/>
                </a:cubicBezTo>
                <a:cubicBezTo>
                  <a:pt x="59" y="359"/>
                  <a:pt x="49" y="350"/>
                  <a:pt x="41" y="331"/>
                </a:cubicBezTo>
                <a:cubicBezTo>
                  <a:pt x="26" y="298"/>
                  <a:pt x="31" y="240"/>
                  <a:pt x="96" y="193"/>
                </a:cubicBezTo>
                <a:close/>
              </a:path>
            </a:pathLst>
          </a:custGeom>
          <a:solidFill>
            <a:srgbClr val="26262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 dirty="0">
              <a:solidFill>
                <a:srgbClr val="26262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Text Document"/>
          <p:cNvSpPr>
            <a:spLocks noEditPoints="1"/>
          </p:cNvSpPr>
          <p:nvPr/>
        </p:nvSpPr>
        <p:spPr bwMode="auto">
          <a:xfrm>
            <a:off x="1342440" y="4038385"/>
            <a:ext cx="265120" cy="351230"/>
          </a:xfrm>
          <a:custGeom>
            <a:avLst/>
            <a:gdLst>
              <a:gd name="T0" fmla="*/ 0 w 308"/>
              <a:gd name="T1" fmla="*/ 30 h 396"/>
              <a:gd name="T2" fmla="*/ 30 w 308"/>
              <a:gd name="T3" fmla="*/ 396 h 396"/>
              <a:gd name="T4" fmla="*/ 308 w 308"/>
              <a:gd name="T5" fmla="*/ 366 h 396"/>
              <a:gd name="T6" fmla="*/ 303 w 308"/>
              <a:gd name="T7" fmla="*/ 100 h 396"/>
              <a:gd name="T8" fmla="*/ 259 w 308"/>
              <a:gd name="T9" fmla="*/ 47 h 396"/>
              <a:gd name="T10" fmla="*/ 206 w 308"/>
              <a:gd name="T11" fmla="*/ 5 h 396"/>
              <a:gd name="T12" fmla="*/ 30 w 308"/>
              <a:gd name="T13" fmla="*/ 1 h 396"/>
              <a:gd name="T14" fmla="*/ 173 w 308"/>
              <a:gd name="T15" fmla="*/ 18 h 396"/>
              <a:gd name="T16" fmla="*/ 201 w 308"/>
              <a:gd name="T17" fmla="*/ 133 h 396"/>
              <a:gd name="T18" fmla="*/ 290 w 308"/>
              <a:gd name="T19" fmla="*/ 366 h 396"/>
              <a:gd name="T20" fmla="*/ 30 w 308"/>
              <a:gd name="T21" fmla="*/ 378 h 396"/>
              <a:gd name="T22" fmla="*/ 18 w 308"/>
              <a:gd name="T23" fmla="*/ 30 h 396"/>
              <a:gd name="T24" fmla="*/ 191 w 308"/>
              <a:gd name="T25" fmla="*/ 18 h 396"/>
              <a:gd name="T26" fmla="*/ 212 w 308"/>
              <a:gd name="T27" fmla="*/ 30 h 396"/>
              <a:gd name="T28" fmla="*/ 278 w 308"/>
              <a:gd name="T29" fmla="*/ 94 h 396"/>
              <a:gd name="T30" fmla="*/ 290 w 308"/>
              <a:gd name="T31" fmla="*/ 116 h 396"/>
              <a:gd name="T32" fmla="*/ 191 w 308"/>
              <a:gd name="T33" fmla="*/ 107 h 396"/>
              <a:gd name="T34" fmla="*/ 54 w 308"/>
              <a:gd name="T35" fmla="*/ 174 h 396"/>
              <a:gd name="T36" fmla="*/ 45 w 308"/>
              <a:gd name="T37" fmla="*/ 183 h 396"/>
              <a:gd name="T38" fmla="*/ 54 w 308"/>
              <a:gd name="T39" fmla="*/ 192 h 396"/>
              <a:gd name="T40" fmla="*/ 259 w 308"/>
              <a:gd name="T41" fmla="*/ 189 h 396"/>
              <a:gd name="T42" fmla="*/ 259 w 308"/>
              <a:gd name="T43" fmla="*/ 177 h 396"/>
              <a:gd name="T44" fmla="*/ 54 w 308"/>
              <a:gd name="T45" fmla="*/ 174 h 396"/>
              <a:gd name="T46" fmla="*/ 48 w 308"/>
              <a:gd name="T47" fmla="*/ 250 h 396"/>
              <a:gd name="T48" fmla="*/ 48 w 308"/>
              <a:gd name="T49" fmla="*/ 262 h 396"/>
              <a:gd name="T50" fmla="*/ 253 w 308"/>
              <a:gd name="T51" fmla="*/ 265 h 396"/>
              <a:gd name="T52" fmla="*/ 262 w 308"/>
              <a:gd name="T53" fmla="*/ 256 h 396"/>
              <a:gd name="T54" fmla="*/ 253 w 308"/>
              <a:gd name="T55" fmla="*/ 247 h 396"/>
              <a:gd name="T56" fmla="*/ 54 w 308"/>
              <a:gd name="T57" fmla="*/ 319 h 396"/>
              <a:gd name="T58" fmla="*/ 45 w 308"/>
              <a:gd name="T59" fmla="*/ 328 h 396"/>
              <a:gd name="T60" fmla="*/ 54 w 308"/>
              <a:gd name="T61" fmla="*/ 337 h 396"/>
              <a:gd name="T62" fmla="*/ 259 w 308"/>
              <a:gd name="T63" fmla="*/ 334 h 396"/>
              <a:gd name="T64" fmla="*/ 259 w 308"/>
              <a:gd name="T65" fmla="*/ 322 h 396"/>
              <a:gd name="T66" fmla="*/ 54 w 308"/>
              <a:gd name="T67" fmla="*/ 319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08" h="396">
                <a:moveTo>
                  <a:pt x="30" y="1"/>
                </a:moveTo>
                <a:cubicBezTo>
                  <a:pt x="13" y="1"/>
                  <a:pt x="0" y="14"/>
                  <a:pt x="0" y="30"/>
                </a:cubicBezTo>
                <a:lnTo>
                  <a:pt x="0" y="366"/>
                </a:lnTo>
                <a:cubicBezTo>
                  <a:pt x="0" y="382"/>
                  <a:pt x="13" y="396"/>
                  <a:pt x="30" y="396"/>
                </a:cubicBezTo>
                <a:lnTo>
                  <a:pt x="277" y="396"/>
                </a:lnTo>
                <a:cubicBezTo>
                  <a:pt x="294" y="396"/>
                  <a:pt x="308" y="382"/>
                  <a:pt x="308" y="366"/>
                </a:cubicBezTo>
                <a:lnTo>
                  <a:pt x="308" y="115"/>
                </a:lnTo>
                <a:cubicBezTo>
                  <a:pt x="308" y="110"/>
                  <a:pt x="306" y="105"/>
                  <a:pt x="303" y="100"/>
                </a:cubicBezTo>
                <a:cubicBezTo>
                  <a:pt x="300" y="95"/>
                  <a:pt x="296" y="90"/>
                  <a:pt x="292" y="84"/>
                </a:cubicBezTo>
                <a:cubicBezTo>
                  <a:pt x="283" y="72"/>
                  <a:pt x="271" y="60"/>
                  <a:pt x="259" y="47"/>
                </a:cubicBezTo>
                <a:cubicBezTo>
                  <a:pt x="247" y="35"/>
                  <a:pt x="234" y="24"/>
                  <a:pt x="222" y="16"/>
                </a:cubicBezTo>
                <a:cubicBezTo>
                  <a:pt x="217" y="11"/>
                  <a:pt x="211" y="8"/>
                  <a:pt x="206" y="5"/>
                </a:cubicBezTo>
                <a:cubicBezTo>
                  <a:pt x="202" y="3"/>
                  <a:pt x="198" y="1"/>
                  <a:pt x="192" y="1"/>
                </a:cubicBezTo>
                <a:cubicBezTo>
                  <a:pt x="138" y="0"/>
                  <a:pt x="84" y="1"/>
                  <a:pt x="30" y="1"/>
                </a:cubicBezTo>
                <a:close/>
                <a:moveTo>
                  <a:pt x="30" y="18"/>
                </a:moveTo>
                <a:lnTo>
                  <a:pt x="173" y="18"/>
                </a:lnTo>
                <a:lnTo>
                  <a:pt x="173" y="107"/>
                </a:lnTo>
                <a:cubicBezTo>
                  <a:pt x="173" y="123"/>
                  <a:pt x="187" y="133"/>
                  <a:pt x="201" y="133"/>
                </a:cubicBezTo>
                <a:lnTo>
                  <a:pt x="290" y="133"/>
                </a:lnTo>
                <a:lnTo>
                  <a:pt x="290" y="366"/>
                </a:lnTo>
                <a:cubicBezTo>
                  <a:pt x="290" y="373"/>
                  <a:pt x="285" y="378"/>
                  <a:pt x="277" y="378"/>
                </a:cubicBezTo>
                <a:lnTo>
                  <a:pt x="30" y="378"/>
                </a:lnTo>
                <a:cubicBezTo>
                  <a:pt x="22" y="378"/>
                  <a:pt x="18" y="373"/>
                  <a:pt x="18" y="366"/>
                </a:cubicBezTo>
                <a:lnTo>
                  <a:pt x="18" y="30"/>
                </a:lnTo>
                <a:cubicBezTo>
                  <a:pt x="18" y="23"/>
                  <a:pt x="22" y="18"/>
                  <a:pt x="30" y="18"/>
                </a:cubicBezTo>
                <a:close/>
                <a:moveTo>
                  <a:pt x="191" y="18"/>
                </a:moveTo>
                <a:cubicBezTo>
                  <a:pt x="193" y="18"/>
                  <a:pt x="196" y="20"/>
                  <a:pt x="198" y="21"/>
                </a:cubicBezTo>
                <a:cubicBezTo>
                  <a:pt x="202" y="23"/>
                  <a:pt x="207" y="26"/>
                  <a:pt x="212" y="30"/>
                </a:cubicBezTo>
                <a:cubicBezTo>
                  <a:pt x="222" y="37"/>
                  <a:pt x="235" y="48"/>
                  <a:pt x="247" y="60"/>
                </a:cubicBezTo>
                <a:cubicBezTo>
                  <a:pt x="259" y="72"/>
                  <a:pt x="270" y="84"/>
                  <a:pt x="278" y="94"/>
                </a:cubicBezTo>
                <a:cubicBezTo>
                  <a:pt x="282" y="100"/>
                  <a:pt x="285" y="105"/>
                  <a:pt x="288" y="108"/>
                </a:cubicBezTo>
                <a:cubicBezTo>
                  <a:pt x="289" y="111"/>
                  <a:pt x="290" y="113"/>
                  <a:pt x="290" y="116"/>
                </a:cubicBezTo>
                <a:lnTo>
                  <a:pt x="201" y="116"/>
                </a:lnTo>
                <a:cubicBezTo>
                  <a:pt x="195" y="116"/>
                  <a:pt x="191" y="112"/>
                  <a:pt x="191" y="107"/>
                </a:cubicBezTo>
                <a:lnTo>
                  <a:pt x="191" y="18"/>
                </a:lnTo>
                <a:close/>
                <a:moveTo>
                  <a:pt x="54" y="174"/>
                </a:moveTo>
                <a:cubicBezTo>
                  <a:pt x="52" y="174"/>
                  <a:pt x="50" y="175"/>
                  <a:pt x="48" y="177"/>
                </a:cubicBezTo>
                <a:cubicBezTo>
                  <a:pt x="46" y="179"/>
                  <a:pt x="45" y="181"/>
                  <a:pt x="45" y="183"/>
                </a:cubicBezTo>
                <a:cubicBezTo>
                  <a:pt x="45" y="185"/>
                  <a:pt x="46" y="188"/>
                  <a:pt x="48" y="189"/>
                </a:cubicBezTo>
                <a:cubicBezTo>
                  <a:pt x="50" y="191"/>
                  <a:pt x="52" y="192"/>
                  <a:pt x="54" y="192"/>
                </a:cubicBezTo>
                <a:lnTo>
                  <a:pt x="253" y="192"/>
                </a:lnTo>
                <a:cubicBezTo>
                  <a:pt x="255" y="192"/>
                  <a:pt x="257" y="191"/>
                  <a:pt x="259" y="189"/>
                </a:cubicBezTo>
                <a:cubicBezTo>
                  <a:pt x="261" y="188"/>
                  <a:pt x="261" y="185"/>
                  <a:pt x="261" y="183"/>
                </a:cubicBezTo>
                <a:cubicBezTo>
                  <a:pt x="261" y="181"/>
                  <a:pt x="261" y="179"/>
                  <a:pt x="259" y="177"/>
                </a:cubicBezTo>
                <a:cubicBezTo>
                  <a:pt x="257" y="175"/>
                  <a:pt x="255" y="174"/>
                  <a:pt x="253" y="174"/>
                </a:cubicBezTo>
                <a:lnTo>
                  <a:pt x="54" y="174"/>
                </a:lnTo>
                <a:close/>
                <a:moveTo>
                  <a:pt x="54" y="247"/>
                </a:moveTo>
                <a:cubicBezTo>
                  <a:pt x="52" y="247"/>
                  <a:pt x="50" y="248"/>
                  <a:pt x="48" y="250"/>
                </a:cubicBezTo>
                <a:cubicBezTo>
                  <a:pt x="46" y="252"/>
                  <a:pt x="45" y="254"/>
                  <a:pt x="45" y="256"/>
                </a:cubicBezTo>
                <a:cubicBezTo>
                  <a:pt x="45" y="258"/>
                  <a:pt x="46" y="261"/>
                  <a:pt x="48" y="262"/>
                </a:cubicBezTo>
                <a:cubicBezTo>
                  <a:pt x="50" y="264"/>
                  <a:pt x="52" y="265"/>
                  <a:pt x="54" y="265"/>
                </a:cubicBezTo>
                <a:lnTo>
                  <a:pt x="253" y="265"/>
                </a:lnTo>
                <a:cubicBezTo>
                  <a:pt x="255" y="265"/>
                  <a:pt x="257" y="264"/>
                  <a:pt x="259" y="262"/>
                </a:cubicBezTo>
                <a:cubicBezTo>
                  <a:pt x="261" y="261"/>
                  <a:pt x="262" y="258"/>
                  <a:pt x="262" y="256"/>
                </a:cubicBezTo>
                <a:cubicBezTo>
                  <a:pt x="262" y="254"/>
                  <a:pt x="261" y="252"/>
                  <a:pt x="259" y="250"/>
                </a:cubicBezTo>
                <a:cubicBezTo>
                  <a:pt x="257" y="248"/>
                  <a:pt x="255" y="247"/>
                  <a:pt x="253" y="247"/>
                </a:cubicBezTo>
                <a:lnTo>
                  <a:pt x="54" y="247"/>
                </a:lnTo>
                <a:close/>
                <a:moveTo>
                  <a:pt x="54" y="319"/>
                </a:moveTo>
                <a:cubicBezTo>
                  <a:pt x="52" y="319"/>
                  <a:pt x="50" y="320"/>
                  <a:pt x="48" y="322"/>
                </a:cubicBezTo>
                <a:cubicBezTo>
                  <a:pt x="46" y="324"/>
                  <a:pt x="45" y="326"/>
                  <a:pt x="45" y="328"/>
                </a:cubicBezTo>
                <a:cubicBezTo>
                  <a:pt x="45" y="330"/>
                  <a:pt x="46" y="333"/>
                  <a:pt x="48" y="334"/>
                </a:cubicBezTo>
                <a:cubicBezTo>
                  <a:pt x="50" y="336"/>
                  <a:pt x="52" y="337"/>
                  <a:pt x="54" y="337"/>
                </a:cubicBezTo>
                <a:lnTo>
                  <a:pt x="253" y="337"/>
                </a:lnTo>
                <a:cubicBezTo>
                  <a:pt x="255" y="337"/>
                  <a:pt x="257" y="336"/>
                  <a:pt x="259" y="334"/>
                </a:cubicBezTo>
                <a:cubicBezTo>
                  <a:pt x="261" y="333"/>
                  <a:pt x="261" y="330"/>
                  <a:pt x="261" y="328"/>
                </a:cubicBezTo>
                <a:cubicBezTo>
                  <a:pt x="261" y="326"/>
                  <a:pt x="261" y="324"/>
                  <a:pt x="259" y="322"/>
                </a:cubicBezTo>
                <a:cubicBezTo>
                  <a:pt x="257" y="320"/>
                  <a:pt x="255" y="319"/>
                  <a:pt x="253" y="319"/>
                </a:cubicBezTo>
                <a:lnTo>
                  <a:pt x="54" y="319"/>
                </a:lnTo>
                <a:close/>
              </a:path>
            </a:pathLst>
          </a:custGeom>
          <a:solidFill>
            <a:srgbClr val="26262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rgbClr val="26262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Text Document"/>
          <p:cNvSpPr>
            <a:spLocks noEditPoints="1"/>
          </p:cNvSpPr>
          <p:nvPr/>
        </p:nvSpPr>
        <p:spPr bwMode="auto">
          <a:xfrm>
            <a:off x="1342440" y="4625599"/>
            <a:ext cx="265120" cy="351230"/>
          </a:xfrm>
          <a:custGeom>
            <a:avLst/>
            <a:gdLst>
              <a:gd name="T0" fmla="*/ 0 w 308"/>
              <a:gd name="T1" fmla="*/ 30 h 396"/>
              <a:gd name="T2" fmla="*/ 30 w 308"/>
              <a:gd name="T3" fmla="*/ 396 h 396"/>
              <a:gd name="T4" fmla="*/ 308 w 308"/>
              <a:gd name="T5" fmla="*/ 366 h 396"/>
              <a:gd name="T6" fmla="*/ 303 w 308"/>
              <a:gd name="T7" fmla="*/ 100 h 396"/>
              <a:gd name="T8" fmla="*/ 259 w 308"/>
              <a:gd name="T9" fmla="*/ 47 h 396"/>
              <a:gd name="T10" fmla="*/ 206 w 308"/>
              <a:gd name="T11" fmla="*/ 5 h 396"/>
              <a:gd name="T12" fmla="*/ 30 w 308"/>
              <a:gd name="T13" fmla="*/ 1 h 396"/>
              <a:gd name="T14" fmla="*/ 173 w 308"/>
              <a:gd name="T15" fmla="*/ 18 h 396"/>
              <a:gd name="T16" fmla="*/ 201 w 308"/>
              <a:gd name="T17" fmla="*/ 133 h 396"/>
              <a:gd name="T18" fmla="*/ 290 w 308"/>
              <a:gd name="T19" fmla="*/ 366 h 396"/>
              <a:gd name="T20" fmla="*/ 30 w 308"/>
              <a:gd name="T21" fmla="*/ 378 h 396"/>
              <a:gd name="T22" fmla="*/ 18 w 308"/>
              <a:gd name="T23" fmla="*/ 30 h 396"/>
              <a:gd name="T24" fmla="*/ 191 w 308"/>
              <a:gd name="T25" fmla="*/ 18 h 396"/>
              <a:gd name="T26" fmla="*/ 212 w 308"/>
              <a:gd name="T27" fmla="*/ 30 h 396"/>
              <a:gd name="T28" fmla="*/ 278 w 308"/>
              <a:gd name="T29" fmla="*/ 94 h 396"/>
              <a:gd name="T30" fmla="*/ 290 w 308"/>
              <a:gd name="T31" fmla="*/ 116 h 396"/>
              <a:gd name="T32" fmla="*/ 191 w 308"/>
              <a:gd name="T33" fmla="*/ 107 h 396"/>
              <a:gd name="T34" fmla="*/ 54 w 308"/>
              <a:gd name="T35" fmla="*/ 174 h 396"/>
              <a:gd name="T36" fmla="*/ 45 w 308"/>
              <a:gd name="T37" fmla="*/ 183 h 396"/>
              <a:gd name="T38" fmla="*/ 54 w 308"/>
              <a:gd name="T39" fmla="*/ 192 h 396"/>
              <a:gd name="T40" fmla="*/ 259 w 308"/>
              <a:gd name="T41" fmla="*/ 189 h 396"/>
              <a:gd name="T42" fmla="*/ 259 w 308"/>
              <a:gd name="T43" fmla="*/ 177 h 396"/>
              <a:gd name="T44" fmla="*/ 54 w 308"/>
              <a:gd name="T45" fmla="*/ 174 h 396"/>
              <a:gd name="T46" fmla="*/ 48 w 308"/>
              <a:gd name="T47" fmla="*/ 250 h 396"/>
              <a:gd name="T48" fmla="*/ 48 w 308"/>
              <a:gd name="T49" fmla="*/ 262 h 396"/>
              <a:gd name="T50" fmla="*/ 253 w 308"/>
              <a:gd name="T51" fmla="*/ 265 h 396"/>
              <a:gd name="T52" fmla="*/ 262 w 308"/>
              <a:gd name="T53" fmla="*/ 256 h 396"/>
              <a:gd name="T54" fmla="*/ 253 w 308"/>
              <a:gd name="T55" fmla="*/ 247 h 396"/>
              <a:gd name="T56" fmla="*/ 54 w 308"/>
              <a:gd name="T57" fmla="*/ 319 h 396"/>
              <a:gd name="T58" fmla="*/ 45 w 308"/>
              <a:gd name="T59" fmla="*/ 328 h 396"/>
              <a:gd name="T60" fmla="*/ 54 w 308"/>
              <a:gd name="T61" fmla="*/ 337 h 396"/>
              <a:gd name="T62" fmla="*/ 259 w 308"/>
              <a:gd name="T63" fmla="*/ 334 h 396"/>
              <a:gd name="T64" fmla="*/ 259 w 308"/>
              <a:gd name="T65" fmla="*/ 322 h 396"/>
              <a:gd name="T66" fmla="*/ 54 w 308"/>
              <a:gd name="T67" fmla="*/ 319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08" h="396">
                <a:moveTo>
                  <a:pt x="30" y="1"/>
                </a:moveTo>
                <a:cubicBezTo>
                  <a:pt x="13" y="1"/>
                  <a:pt x="0" y="14"/>
                  <a:pt x="0" y="30"/>
                </a:cubicBezTo>
                <a:lnTo>
                  <a:pt x="0" y="366"/>
                </a:lnTo>
                <a:cubicBezTo>
                  <a:pt x="0" y="382"/>
                  <a:pt x="13" y="396"/>
                  <a:pt x="30" y="396"/>
                </a:cubicBezTo>
                <a:lnTo>
                  <a:pt x="277" y="396"/>
                </a:lnTo>
                <a:cubicBezTo>
                  <a:pt x="294" y="396"/>
                  <a:pt x="308" y="382"/>
                  <a:pt x="308" y="366"/>
                </a:cubicBezTo>
                <a:lnTo>
                  <a:pt x="308" y="115"/>
                </a:lnTo>
                <a:cubicBezTo>
                  <a:pt x="308" y="110"/>
                  <a:pt x="306" y="105"/>
                  <a:pt x="303" y="100"/>
                </a:cubicBezTo>
                <a:cubicBezTo>
                  <a:pt x="300" y="95"/>
                  <a:pt x="296" y="90"/>
                  <a:pt x="292" y="84"/>
                </a:cubicBezTo>
                <a:cubicBezTo>
                  <a:pt x="283" y="72"/>
                  <a:pt x="271" y="60"/>
                  <a:pt x="259" y="47"/>
                </a:cubicBezTo>
                <a:cubicBezTo>
                  <a:pt x="247" y="35"/>
                  <a:pt x="234" y="24"/>
                  <a:pt x="222" y="16"/>
                </a:cubicBezTo>
                <a:cubicBezTo>
                  <a:pt x="217" y="11"/>
                  <a:pt x="211" y="8"/>
                  <a:pt x="206" y="5"/>
                </a:cubicBezTo>
                <a:cubicBezTo>
                  <a:pt x="202" y="3"/>
                  <a:pt x="198" y="1"/>
                  <a:pt x="192" y="1"/>
                </a:cubicBezTo>
                <a:cubicBezTo>
                  <a:pt x="138" y="0"/>
                  <a:pt x="84" y="1"/>
                  <a:pt x="30" y="1"/>
                </a:cubicBezTo>
                <a:close/>
                <a:moveTo>
                  <a:pt x="30" y="18"/>
                </a:moveTo>
                <a:lnTo>
                  <a:pt x="173" y="18"/>
                </a:lnTo>
                <a:lnTo>
                  <a:pt x="173" y="107"/>
                </a:lnTo>
                <a:cubicBezTo>
                  <a:pt x="173" y="123"/>
                  <a:pt x="187" y="133"/>
                  <a:pt x="201" y="133"/>
                </a:cubicBezTo>
                <a:lnTo>
                  <a:pt x="290" y="133"/>
                </a:lnTo>
                <a:lnTo>
                  <a:pt x="290" y="366"/>
                </a:lnTo>
                <a:cubicBezTo>
                  <a:pt x="290" y="373"/>
                  <a:pt x="285" y="378"/>
                  <a:pt x="277" y="378"/>
                </a:cubicBezTo>
                <a:lnTo>
                  <a:pt x="30" y="378"/>
                </a:lnTo>
                <a:cubicBezTo>
                  <a:pt x="22" y="378"/>
                  <a:pt x="18" y="373"/>
                  <a:pt x="18" y="366"/>
                </a:cubicBezTo>
                <a:lnTo>
                  <a:pt x="18" y="30"/>
                </a:lnTo>
                <a:cubicBezTo>
                  <a:pt x="18" y="23"/>
                  <a:pt x="22" y="18"/>
                  <a:pt x="30" y="18"/>
                </a:cubicBezTo>
                <a:close/>
                <a:moveTo>
                  <a:pt x="191" y="18"/>
                </a:moveTo>
                <a:cubicBezTo>
                  <a:pt x="193" y="18"/>
                  <a:pt x="196" y="20"/>
                  <a:pt x="198" y="21"/>
                </a:cubicBezTo>
                <a:cubicBezTo>
                  <a:pt x="202" y="23"/>
                  <a:pt x="207" y="26"/>
                  <a:pt x="212" y="30"/>
                </a:cubicBezTo>
                <a:cubicBezTo>
                  <a:pt x="222" y="37"/>
                  <a:pt x="235" y="48"/>
                  <a:pt x="247" y="60"/>
                </a:cubicBezTo>
                <a:cubicBezTo>
                  <a:pt x="259" y="72"/>
                  <a:pt x="270" y="84"/>
                  <a:pt x="278" y="94"/>
                </a:cubicBezTo>
                <a:cubicBezTo>
                  <a:pt x="282" y="100"/>
                  <a:pt x="285" y="105"/>
                  <a:pt x="288" y="108"/>
                </a:cubicBezTo>
                <a:cubicBezTo>
                  <a:pt x="289" y="111"/>
                  <a:pt x="290" y="113"/>
                  <a:pt x="290" y="116"/>
                </a:cubicBezTo>
                <a:lnTo>
                  <a:pt x="201" y="116"/>
                </a:lnTo>
                <a:cubicBezTo>
                  <a:pt x="195" y="116"/>
                  <a:pt x="191" y="112"/>
                  <a:pt x="191" y="107"/>
                </a:cubicBezTo>
                <a:lnTo>
                  <a:pt x="191" y="18"/>
                </a:lnTo>
                <a:close/>
                <a:moveTo>
                  <a:pt x="54" y="174"/>
                </a:moveTo>
                <a:cubicBezTo>
                  <a:pt x="52" y="174"/>
                  <a:pt x="50" y="175"/>
                  <a:pt x="48" y="177"/>
                </a:cubicBezTo>
                <a:cubicBezTo>
                  <a:pt x="46" y="179"/>
                  <a:pt x="45" y="181"/>
                  <a:pt x="45" y="183"/>
                </a:cubicBezTo>
                <a:cubicBezTo>
                  <a:pt x="45" y="185"/>
                  <a:pt x="46" y="188"/>
                  <a:pt x="48" y="189"/>
                </a:cubicBezTo>
                <a:cubicBezTo>
                  <a:pt x="50" y="191"/>
                  <a:pt x="52" y="192"/>
                  <a:pt x="54" y="192"/>
                </a:cubicBezTo>
                <a:lnTo>
                  <a:pt x="253" y="192"/>
                </a:lnTo>
                <a:cubicBezTo>
                  <a:pt x="255" y="192"/>
                  <a:pt x="257" y="191"/>
                  <a:pt x="259" y="189"/>
                </a:cubicBezTo>
                <a:cubicBezTo>
                  <a:pt x="261" y="188"/>
                  <a:pt x="261" y="185"/>
                  <a:pt x="261" y="183"/>
                </a:cubicBezTo>
                <a:cubicBezTo>
                  <a:pt x="261" y="181"/>
                  <a:pt x="261" y="179"/>
                  <a:pt x="259" y="177"/>
                </a:cubicBezTo>
                <a:cubicBezTo>
                  <a:pt x="257" y="175"/>
                  <a:pt x="255" y="174"/>
                  <a:pt x="253" y="174"/>
                </a:cubicBezTo>
                <a:lnTo>
                  <a:pt x="54" y="174"/>
                </a:lnTo>
                <a:close/>
                <a:moveTo>
                  <a:pt x="54" y="247"/>
                </a:moveTo>
                <a:cubicBezTo>
                  <a:pt x="52" y="247"/>
                  <a:pt x="50" y="248"/>
                  <a:pt x="48" y="250"/>
                </a:cubicBezTo>
                <a:cubicBezTo>
                  <a:pt x="46" y="252"/>
                  <a:pt x="45" y="254"/>
                  <a:pt x="45" y="256"/>
                </a:cubicBezTo>
                <a:cubicBezTo>
                  <a:pt x="45" y="258"/>
                  <a:pt x="46" y="261"/>
                  <a:pt x="48" y="262"/>
                </a:cubicBezTo>
                <a:cubicBezTo>
                  <a:pt x="50" y="264"/>
                  <a:pt x="52" y="265"/>
                  <a:pt x="54" y="265"/>
                </a:cubicBezTo>
                <a:lnTo>
                  <a:pt x="253" y="265"/>
                </a:lnTo>
                <a:cubicBezTo>
                  <a:pt x="255" y="265"/>
                  <a:pt x="257" y="264"/>
                  <a:pt x="259" y="262"/>
                </a:cubicBezTo>
                <a:cubicBezTo>
                  <a:pt x="261" y="261"/>
                  <a:pt x="262" y="258"/>
                  <a:pt x="262" y="256"/>
                </a:cubicBezTo>
                <a:cubicBezTo>
                  <a:pt x="262" y="254"/>
                  <a:pt x="261" y="252"/>
                  <a:pt x="259" y="250"/>
                </a:cubicBezTo>
                <a:cubicBezTo>
                  <a:pt x="257" y="248"/>
                  <a:pt x="255" y="247"/>
                  <a:pt x="253" y="247"/>
                </a:cubicBezTo>
                <a:lnTo>
                  <a:pt x="54" y="247"/>
                </a:lnTo>
                <a:close/>
                <a:moveTo>
                  <a:pt x="54" y="319"/>
                </a:moveTo>
                <a:cubicBezTo>
                  <a:pt x="52" y="319"/>
                  <a:pt x="50" y="320"/>
                  <a:pt x="48" y="322"/>
                </a:cubicBezTo>
                <a:cubicBezTo>
                  <a:pt x="46" y="324"/>
                  <a:pt x="45" y="326"/>
                  <a:pt x="45" y="328"/>
                </a:cubicBezTo>
                <a:cubicBezTo>
                  <a:pt x="45" y="330"/>
                  <a:pt x="46" y="333"/>
                  <a:pt x="48" y="334"/>
                </a:cubicBezTo>
                <a:cubicBezTo>
                  <a:pt x="50" y="336"/>
                  <a:pt x="52" y="337"/>
                  <a:pt x="54" y="337"/>
                </a:cubicBezTo>
                <a:lnTo>
                  <a:pt x="253" y="337"/>
                </a:lnTo>
                <a:cubicBezTo>
                  <a:pt x="255" y="337"/>
                  <a:pt x="257" y="336"/>
                  <a:pt x="259" y="334"/>
                </a:cubicBezTo>
                <a:cubicBezTo>
                  <a:pt x="261" y="333"/>
                  <a:pt x="261" y="330"/>
                  <a:pt x="261" y="328"/>
                </a:cubicBezTo>
                <a:cubicBezTo>
                  <a:pt x="261" y="326"/>
                  <a:pt x="261" y="324"/>
                  <a:pt x="259" y="322"/>
                </a:cubicBezTo>
                <a:cubicBezTo>
                  <a:pt x="257" y="320"/>
                  <a:pt x="255" y="319"/>
                  <a:pt x="253" y="319"/>
                </a:cubicBezTo>
                <a:lnTo>
                  <a:pt x="54" y="319"/>
                </a:lnTo>
                <a:close/>
              </a:path>
            </a:pathLst>
          </a:custGeom>
          <a:solidFill>
            <a:srgbClr val="26262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rgbClr val="26262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Text Document"/>
          <p:cNvSpPr>
            <a:spLocks noEditPoints="1"/>
          </p:cNvSpPr>
          <p:nvPr/>
        </p:nvSpPr>
        <p:spPr bwMode="auto">
          <a:xfrm>
            <a:off x="1342440" y="5203864"/>
            <a:ext cx="265120" cy="351230"/>
          </a:xfrm>
          <a:custGeom>
            <a:avLst/>
            <a:gdLst>
              <a:gd name="T0" fmla="*/ 0 w 308"/>
              <a:gd name="T1" fmla="*/ 30 h 396"/>
              <a:gd name="T2" fmla="*/ 30 w 308"/>
              <a:gd name="T3" fmla="*/ 396 h 396"/>
              <a:gd name="T4" fmla="*/ 308 w 308"/>
              <a:gd name="T5" fmla="*/ 366 h 396"/>
              <a:gd name="T6" fmla="*/ 303 w 308"/>
              <a:gd name="T7" fmla="*/ 100 h 396"/>
              <a:gd name="T8" fmla="*/ 259 w 308"/>
              <a:gd name="T9" fmla="*/ 47 h 396"/>
              <a:gd name="T10" fmla="*/ 206 w 308"/>
              <a:gd name="T11" fmla="*/ 5 h 396"/>
              <a:gd name="T12" fmla="*/ 30 w 308"/>
              <a:gd name="T13" fmla="*/ 1 h 396"/>
              <a:gd name="T14" fmla="*/ 173 w 308"/>
              <a:gd name="T15" fmla="*/ 18 h 396"/>
              <a:gd name="T16" fmla="*/ 201 w 308"/>
              <a:gd name="T17" fmla="*/ 133 h 396"/>
              <a:gd name="T18" fmla="*/ 290 w 308"/>
              <a:gd name="T19" fmla="*/ 366 h 396"/>
              <a:gd name="T20" fmla="*/ 30 w 308"/>
              <a:gd name="T21" fmla="*/ 378 h 396"/>
              <a:gd name="T22" fmla="*/ 18 w 308"/>
              <a:gd name="T23" fmla="*/ 30 h 396"/>
              <a:gd name="T24" fmla="*/ 191 w 308"/>
              <a:gd name="T25" fmla="*/ 18 h 396"/>
              <a:gd name="T26" fmla="*/ 212 w 308"/>
              <a:gd name="T27" fmla="*/ 30 h 396"/>
              <a:gd name="T28" fmla="*/ 278 w 308"/>
              <a:gd name="T29" fmla="*/ 94 h 396"/>
              <a:gd name="T30" fmla="*/ 290 w 308"/>
              <a:gd name="T31" fmla="*/ 116 h 396"/>
              <a:gd name="T32" fmla="*/ 191 w 308"/>
              <a:gd name="T33" fmla="*/ 107 h 396"/>
              <a:gd name="T34" fmla="*/ 54 w 308"/>
              <a:gd name="T35" fmla="*/ 174 h 396"/>
              <a:gd name="T36" fmla="*/ 45 w 308"/>
              <a:gd name="T37" fmla="*/ 183 h 396"/>
              <a:gd name="T38" fmla="*/ 54 w 308"/>
              <a:gd name="T39" fmla="*/ 192 h 396"/>
              <a:gd name="T40" fmla="*/ 259 w 308"/>
              <a:gd name="T41" fmla="*/ 189 h 396"/>
              <a:gd name="T42" fmla="*/ 259 w 308"/>
              <a:gd name="T43" fmla="*/ 177 h 396"/>
              <a:gd name="T44" fmla="*/ 54 w 308"/>
              <a:gd name="T45" fmla="*/ 174 h 396"/>
              <a:gd name="T46" fmla="*/ 48 w 308"/>
              <a:gd name="T47" fmla="*/ 250 h 396"/>
              <a:gd name="T48" fmla="*/ 48 w 308"/>
              <a:gd name="T49" fmla="*/ 262 h 396"/>
              <a:gd name="T50" fmla="*/ 253 w 308"/>
              <a:gd name="T51" fmla="*/ 265 h 396"/>
              <a:gd name="T52" fmla="*/ 262 w 308"/>
              <a:gd name="T53" fmla="*/ 256 h 396"/>
              <a:gd name="T54" fmla="*/ 253 w 308"/>
              <a:gd name="T55" fmla="*/ 247 h 396"/>
              <a:gd name="T56" fmla="*/ 54 w 308"/>
              <a:gd name="T57" fmla="*/ 319 h 396"/>
              <a:gd name="T58" fmla="*/ 45 w 308"/>
              <a:gd name="T59" fmla="*/ 328 h 396"/>
              <a:gd name="T60" fmla="*/ 54 w 308"/>
              <a:gd name="T61" fmla="*/ 337 h 396"/>
              <a:gd name="T62" fmla="*/ 259 w 308"/>
              <a:gd name="T63" fmla="*/ 334 h 396"/>
              <a:gd name="T64" fmla="*/ 259 w 308"/>
              <a:gd name="T65" fmla="*/ 322 h 396"/>
              <a:gd name="T66" fmla="*/ 54 w 308"/>
              <a:gd name="T67" fmla="*/ 319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08" h="396">
                <a:moveTo>
                  <a:pt x="30" y="1"/>
                </a:moveTo>
                <a:cubicBezTo>
                  <a:pt x="13" y="1"/>
                  <a:pt x="0" y="14"/>
                  <a:pt x="0" y="30"/>
                </a:cubicBezTo>
                <a:lnTo>
                  <a:pt x="0" y="366"/>
                </a:lnTo>
                <a:cubicBezTo>
                  <a:pt x="0" y="382"/>
                  <a:pt x="13" y="396"/>
                  <a:pt x="30" y="396"/>
                </a:cubicBezTo>
                <a:lnTo>
                  <a:pt x="277" y="396"/>
                </a:lnTo>
                <a:cubicBezTo>
                  <a:pt x="294" y="396"/>
                  <a:pt x="308" y="382"/>
                  <a:pt x="308" y="366"/>
                </a:cubicBezTo>
                <a:lnTo>
                  <a:pt x="308" y="115"/>
                </a:lnTo>
                <a:cubicBezTo>
                  <a:pt x="308" y="110"/>
                  <a:pt x="306" y="105"/>
                  <a:pt x="303" y="100"/>
                </a:cubicBezTo>
                <a:cubicBezTo>
                  <a:pt x="300" y="95"/>
                  <a:pt x="296" y="90"/>
                  <a:pt x="292" y="84"/>
                </a:cubicBezTo>
                <a:cubicBezTo>
                  <a:pt x="283" y="72"/>
                  <a:pt x="271" y="60"/>
                  <a:pt x="259" y="47"/>
                </a:cubicBezTo>
                <a:cubicBezTo>
                  <a:pt x="247" y="35"/>
                  <a:pt x="234" y="24"/>
                  <a:pt x="222" y="16"/>
                </a:cubicBezTo>
                <a:cubicBezTo>
                  <a:pt x="217" y="11"/>
                  <a:pt x="211" y="8"/>
                  <a:pt x="206" y="5"/>
                </a:cubicBezTo>
                <a:cubicBezTo>
                  <a:pt x="202" y="3"/>
                  <a:pt x="198" y="1"/>
                  <a:pt x="192" y="1"/>
                </a:cubicBezTo>
                <a:cubicBezTo>
                  <a:pt x="138" y="0"/>
                  <a:pt x="84" y="1"/>
                  <a:pt x="30" y="1"/>
                </a:cubicBezTo>
                <a:close/>
                <a:moveTo>
                  <a:pt x="30" y="18"/>
                </a:moveTo>
                <a:lnTo>
                  <a:pt x="173" y="18"/>
                </a:lnTo>
                <a:lnTo>
                  <a:pt x="173" y="107"/>
                </a:lnTo>
                <a:cubicBezTo>
                  <a:pt x="173" y="123"/>
                  <a:pt x="187" y="133"/>
                  <a:pt x="201" y="133"/>
                </a:cubicBezTo>
                <a:lnTo>
                  <a:pt x="290" y="133"/>
                </a:lnTo>
                <a:lnTo>
                  <a:pt x="290" y="366"/>
                </a:lnTo>
                <a:cubicBezTo>
                  <a:pt x="290" y="373"/>
                  <a:pt x="285" y="378"/>
                  <a:pt x="277" y="378"/>
                </a:cubicBezTo>
                <a:lnTo>
                  <a:pt x="30" y="378"/>
                </a:lnTo>
                <a:cubicBezTo>
                  <a:pt x="22" y="378"/>
                  <a:pt x="18" y="373"/>
                  <a:pt x="18" y="366"/>
                </a:cubicBezTo>
                <a:lnTo>
                  <a:pt x="18" y="30"/>
                </a:lnTo>
                <a:cubicBezTo>
                  <a:pt x="18" y="23"/>
                  <a:pt x="22" y="18"/>
                  <a:pt x="30" y="18"/>
                </a:cubicBezTo>
                <a:close/>
                <a:moveTo>
                  <a:pt x="191" y="18"/>
                </a:moveTo>
                <a:cubicBezTo>
                  <a:pt x="193" y="18"/>
                  <a:pt x="196" y="20"/>
                  <a:pt x="198" y="21"/>
                </a:cubicBezTo>
                <a:cubicBezTo>
                  <a:pt x="202" y="23"/>
                  <a:pt x="207" y="26"/>
                  <a:pt x="212" y="30"/>
                </a:cubicBezTo>
                <a:cubicBezTo>
                  <a:pt x="222" y="37"/>
                  <a:pt x="235" y="48"/>
                  <a:pt x="247" y="60"/>
                </a:cubicBezTo>
                <a:cubicBezTo>
                  <a:pt x="259" y="72"/>
                  <a:pt x="270" y="84"/>
                  <a:pt x="278" y="94"/>
                </a:cubicBezTo>
                <a:cubicBezTo>
                  <a:pt x="282" y="100"/>
                  <a:pt x="285" y="105"/>
                  <a:pt x="288" y="108"/>
                </a:cubicBezTo>
                <a:cubicBezTo>
                  <a:pt x="289" y="111"/>
                  <a:pt x="290" y="113"/>
                  <a:pt x="290" y="116"/>
                </a:cubicBezTo>
                <a:lnTo>
                  <a:pt x="201" y="116"/>
                </a:lnTo>
                <a:cubicBezTo>
                  <a:pt x="195" y="116"/>
                  <a:pt x="191" y="112"/>
                  <a:pt x="191" y="107"/>
                </a:cubicBezTo>
                <a:lnTo>
                  <a:pt x="191" y="18"/>
                </a:lnTo>
                <a:close/>
                <a:moveTo>
                  <a:pt x="54" y="174"/>
                </a:moveTo>
                <a:cubicBezTo>
                  <a:pt x="52" y="174"/>
                  <a:pt x="50" y="175"/>
                  <a:pt x="48" y="177"/>
                </a:cubicBezTo>
                <a:cubicBezTo>
                  <a:pt x="46" y="179"/>
                  <a:pt x="45" y="181"/>
                  <a:pt x="45" y="183"/>
                </a:cubicBezTo>
                <a:cubicBezTo>
                  <a:pt x="45" y="185"/>
                  <a:pt x="46" y="188"/>
                  <a:pt x="48" y="189"/>
                </a:cubicBezTo>
                <a:cubicBezTo>
                  <a:pt x="50" y="191"/>
                  <a:pt x="52" y="192"/>
                  <a:pt x="54" y="192"/>
                </a:cubicBezTo>
                <a:lnTo>
                  <a:pt x="253" y="192"/>
                </a:lnTo>
                <a:cubicBezTo>
                  <a:pt x="255" y="192"/>
                  <a:pt x="257" y="191"/>
                  <a:pt x="259" y="189"/>
                </a:cubicBezTo>
                <a:cubicBezTo>
                  <a:pt x="261" y="188"/>
                  <a:pt x="261" y="185"/>
                  <a:pt x="261" y="183"/>
                </a:cubicBezTo>
                <a:cubicBezTo>
                  <a:pt x="261" y="181"/>
                  <a:pt x="261" y="179"/>
                  <a:pt x="259" y="177"/>
                </a:cubicBezTo>
                <a:cubicBezTo>
                  <a:pt x="257" y="175"/>
                  <a:pt x="255" y="174"/>
                  <a:pt x="253" y="174"/>
                </a:cubicBezTo>
                <a:lnTo>
                  <a:pt x="54" y="174"/>
                </a:lnTo>
                <a:close/>
                <a:moveTo>
                  <a:pt x="54" y="247"/>
                </a:moveTo>
                <a:cubicBezTo>
                  <a:pt x="52" y="247"/>
                  <a:pt x="50" y="248"/>
                  <a:pt x="48" y="250"/>
                </a:cubicBezTo>
                <a:cubicBezTo>
                  <a:pt x="46" y="252"/>
                  <a:pt x="45" y="254"/>
                  <a:pt x="45" y="256"/>
                </a:cubicBezTo>
                <a:cubicBezTo>
                  <a:pt x="45" y="258"/>
                  <a:pt x="46" y="261"/>
                  <a:pt x="48" y="262"/>
                </a:cubicBezTo>
                <a:cubicBezTo>
                  <a:pt x="50" y="264"/>
                  <a:pt x="52" y="265"/>
                  <a:pt x="54" y="265"/>
                </a:cubicBezTo>
                <a:lnTo>
                  <a:pt x="253" y="265"/>
                </a:lnTo>
                <a:cubicBezTo>
                  <a:pt x="255" y="265"/>
                  <a:pt x="257" y="264"/>
                  <a:pt x="259" y="262"/>
                </a:cubicBezTo>
                <a:cubicBezTo>
                  <a:pt x="261" y="261"/>
                  <a:pt x="262" y="258"/>
                  <a:pt x="262" y="256"/>
                </a:cubicBezTo>
                <a:cubicBezTo>
                  <a:pt x="262" y="254"/>
                  <a:pt x="261" y="252"/>
                  <a:pt x="259" y="250"/>
                </a:cubicBezTo>
                <a:cubicBezTo>
                  <a:pt x="257" y="248"/>
                  <a:pt x="255" y="247"/>
                  <a:pt x="253" y="247"/>
                </a:cubicBezTo>
                <a:lnTo>
                  <a:pt x="54" y="247"/>
                </a:lnTo>
                <a:close/>
                <a:moveTo>
                  <a:pt x="54" y="319"/>
                </a:moveTo>
                <a:cubicBezTo>
                  <a:pt x="52" y="319"/>
                  <a:pt x="50" y="320"/>
                  <a:pt x="48" y="322"/>
                </a:cubicBezTo>
                <a:cubicBezTo>
                  <a:pt x="46" y="324"/>
                  <a:pt x="45" y="326"/>
                  <a:pt x="45" y="328"/>
                </a:cubicBezTo>
                <a:cubicBezTo>
                  <a:pt x="45" y="330"/>
                  <a:pt x="46" y="333"/>
                  <a:pt x="48" y="334"/>
                </a:cubicBezTo>
                <a:cubicBezTo>
                  <a:pt x="50" y="336"/>
                  <a:pt x="52" y="337"/>
                  <a:pt x="54" y="337"/>
                </a:cubicBezTo>
                <a:lnTo>
                  <a:pt x="253" y="337"/>
                </a:lnTo>
                <a:cubicBezTo>
                  <a:pt x="255" y="337"/>
                  <a:pt x="257" y="336"/>
                  <a:pt x="259" y="334"/>
                </a:cubicBezTo>
                <a:cubicBezTo>
                  <a:pt x="261" y="333"/>
                  <a:pt x="261" y="330"/>
                  <a:pt x="261" y="328"/>
                </a:cubicBezTo>
                <a:cubicBezTo>
                  <a:pt x="261" y="326"/>
                  <a:pt x="261" y="324"/>
                  <a:pt x="259" y="322"/>
                </a:cubicBezTo>
                <a:cubicBezTo>
                  <a:pt x="257" y="320"/>
                  <a:pt x="255" y="319"/>
                  <a:pt x="253" y="319"/>
                </a:cubicBezTo>
                <a:lnTo>
                  <a:pt x="54" y="319"/>
                </a:lnTo>
                <a:close/>
              </a:path>
            </a:pathLst>
          </a:custGeom>
          <a:solidFill>
            <a:srgbClr val="26262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rgbClr val="262626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1" name="그룹 80"/>
          <p:cNvGrpSpPr/>
          <p:nvPr/>
        </p:nvGrpSpPr>
        <p:grpSpPr>
          <a:xfrm>
            <a:off x="2660766" y="3701269"/>
            <a:ext cx="3101401" cy="2128781"/>
            <a:chOff x="2142000" y="767503"/>
            <a:chExt cx="3101401" cy="2128781"/>
          </a:xfrm>
        </p:grpSpPr>
        <p:grpSp>
          <p:nvGrpSpPr>
            <p:cNvPr id="32" name="Browser"/>
            <p:cNvGrpSpPr/>
            <p:nvPr>
              <p:custDataLst>
                <p:tags r:id="rId13"/>
              </p:custDataLst>
            </p:nvPr>
          </p:nvGrpSpPr>
          <p:grpSpPr>
            <a:xfrm>
              <a:off x="2142000" y="767503"/>
              <a:ext cx="3101401" cy="2128781"/>
              <a:chOff x="508000" y="1416847"/>
              <a:chExt cx="8992668" cy="4405075"/>
            </a:xfrm>
          </p:grpSpPr>
          <p:sp>
            <p:nvSpPr>
              <p:cNvPr id="44" name="Window Outer"/>
              <p:cNvSpPr/>
              <p:nvPr>
                <p:custDataLst>
                  <p:tags r:id="rId14"/>
                </p:custDataLst>
              </p:nvPr>
            </p:nvSpPr>
            <p:spPr>
              <a:xfrm>
                <a:off x="508000" y="1416847"/>
                <a:ext cx="8992668" cy="4405075"/>
              </a:xfrm>
              <a:prstGeom prst="roundRect">
                <a:avLst>
                  <a:gd name="adj" fmla="val 580"/>
                </a:avLst>
              </a:prstGeom>
              <a:solidFill>
                <a:schemeClr val="bg1">
                  <a:lumMod val="50000"/>
                </a:schemeClr>
              </a:solidFill>
              <a:ln w="6350">
                <a:solidFill>
                  <a:srgbClr val="3333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28800" rIns="72000" bIns="28800" rtlCol="0" anchor="t" anchorCtr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10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Browser</a:t>
                </a:r>
                <a:endParaRPr lang="en-US" sz="10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5" name="Window Inner"/>
              <p:cNvSpPr/>
              <p:nvPr>
                <p:custDataLst>
                  <p:tags r:id="rId15"/>
                </p:custDataLst>
              </p:nvPr>
            </p:nvSpPr>
            <p:spPr>
              <a:xfrm>
                <a:off x="590008" y="2338289"/>
                <a:ext cx="8828652" cy="342055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3333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900">
                  <a:solidFill>
                    <a:srgbClr val="262626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6" name="Address Box"/>
              <p:cNvSpPr/>
              <p:nvPr>
                <p:custDataLst>
                  <p:tags r:id="rId16"/>
                </p:custDataLst>
              </p:nvPr>
            </p:nvSpPr>
            <p:spPr>
              <a:xfrm>
                <a:off x="3509174" y="1898335"/>
                <a:ext cx="2403785" cy="341965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6350">
                <a:solidFill>
                  <a:srgbClr val="3333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36000" bIns="0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sz="900" smtClean="0">
                    <a:solidFill>
                      <a:srgbClr val="262626"/>
                    </a:solidFill>
                    <a:latin typeface="Calibri" pitchFamily="34" charset="0"/>
                    <a:cs typeface="Calibri" pitchFamily="34" charset="0"/>
                  </a:rPr>
                  <a:t>디자이너</a:t>
                </a:r>
                <a:endParaRPr lang="en-US" sz="900" dirty="0">
                  <a:solidFill>
                    <a:srgbClr val="262626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7" name="Search Box"/>
              <p:cNvSpPr/>
              <p:nvPr>
                <p:custDataLst>
                  <p:tags r:id="rId17"/>
                </p:custDataLst>
              </p:nvPr>
            </p:nvSpPr>
            <p:spPr>
              <a:xfrm>
                <a:off x="6042711" y="1898335"/>
                <a:ext cx="3375946" cy="341965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6350">
                <a:solidFill>
                  <a:srgbClr val="3333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36000" bIns="0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900" i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Search</a:t>
                </a:r>
                <a:endParaRPr lang="en-US" sz="9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grpSp>
            <p:nvGrpSpPr>
              <p:cNvPr id="48" name="Browser Buttons"/>
              <p:cNvGrpSpPr/>
              <p:nvPr/>
            </p:nvGrpSpPr>
            <p:grpSpPr>
              <a:xfrm>
                <a:off x="748293" y="1903701"/>
                <a:ext cx="2426878" cy="331230"/>
                <a:chOff x="768980" y="1945712"/>
                <a:chExt cx="2426878" cy="331230"/>
              </a:xfrm>
            </p:grpSpPr>
            <p:sp>
              <p:nvSpPr>
                <p:cNvPr id="53" name="Cancel Button"/>
                <p:cNvSpPr>
                  <a:spLocks noChangeAspect="1"/>
                </p:cNvSpPr>
                <p:nvPr>
                  <p:custDataLst>
                    <p:tags r:id="rId21"/>
                  </p:custDataLst>
                </p:nvPr>
              </p:nvSpPr>
              <p:spPr bwMode="auto">
                <a:xfrm>
                  <a:off x="2776983" y="1960017"/>
                  <a:ext cx="418875" cy="302628"/>
                </a:xfrm>
                <a:custGeom>
                  <a:avLst/>
                  <a:gdLst>
                    <a:gd name="T0" fmla="*/ 245 w 281"/>
                    <a:gd name="T1" fmla="*/ 5 h 280"/>
                    <a:gd name="T2" fmla="*/ 225 w 281"/>
                    <a:gd name="T3" fmla="*/ 5 h 280"/>
                    <a:gd name="T4" fmla="*/ 140 w 281"/>
                    <a:gd name="T5" fmla="*/ 90 h 280"/>
                    <a:gd name="T6" fmla="*/ 56 w 281"/>
                    <a:gd name="T7" fmla="*/ 5 h 280"/>
                    <a:gd name="T8" fmla="*/ 36 w 281"/>
                    <a:gd name="T9" fmla="*/ 5 h 280"/>
                    <a:gd name="T10" fmla="*/ 6 w 281"/>
                    <a:gd name="T11" fmla="*/ 35 h 280"/>
                    <a:gd name="T12" fmla="*/ 6 w 281"/>
                    <a:gd name="T13" fmla="*/ 55 h 280"/>
                    <a:gd name="T14" fmla="*/ 91 w 281"/>
                    <a:gd name="T15" fmla="*/ 140 h 280"/>
                    <a:gd name="T16" fmla="*/ 6 w 281"/>
                    <a:gd name="T17" fmla="*/ 225 h 280"/>
                    <a:gd name="T18" fmla="*/ 6 w 281"/>
                    <a:gd name="T19" fmla="*/ 245 h 280"/>
                    <a:gd name="T20" fmla="*/ 36 w 281"/>
                    <a:gd name="T21" fmla="*/ 274 h 280"/>
                    <a:gd name="T22" fmla="*/ 56 w 281"/>
                    <a:gd name="T23" fmla="*/ 274 h 280"/>
                    <a:gd name="T24" fmla="*/ 140 w 281"/>
                    <a:gd name="T25" fmla="*/ 190 h 280"/>
                    <a:gd name="T26" fmla="*/ 225 w 281"/>
                    <a:gd name="T27" fmla="*/ 274 h 280"/>
                    <a:gd name="T28" fmla="*/ 245 w 281"/>
                    <a:gd name="T29" fmla="*/ 274 h 280"/>
                    <a:gd name="T30" fmla="*/ 275 w 281"/>
                    <a:gd name="T31" fmla="*/ 245 h 280"/>
                    <a:gd name="T32" fmla="*/ 275 w 281"/>
                    <a:gd name="T33" fmla="*/ 225 h 280"/>
                    <a:gd name="T34" fmla="*/ 190 w 281"/>
                    <a:gd name="T35" fmla="*/ 140 h 280"/>
                    <a:gd name="T36" fmla="*/ 275 w 281"/>
                    <a:gd name="T37" fmla="*/ 55 h 280"/>
                    <a:gd name="T38" fmla="*/ 275 w 281"/>
                    <a:gd name="T39" fmla="*/ 35 h 280"/>
                    <a:gd name="T40" fmla="*/ 245 w 281"/>
                    <a:gd name="T41" fmla="*/ 5 h 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81" h="280">
                      <a:moveTo>
                        <a:pt x="245" y="5"/>
                      </a:moveTo>
                      <a:cubicBezTo>
                        <a:pt x="240" y="0"/>
                        <a:pt x="231" y="0"/>
                        <a:pt x="225" y="5"/>
                      </a:cubicBezTo>
                      <a:lnTo>
                        <a:pt x="140" y="90"/>
                      </a:lnTo>
                      <a:lnTo>
                        <a:pt x="56" y="5"/>
                      </a:lnTo>
                      <a:cubicBezTo>
                        <a:pt x="50" y="0"/>
                        <a:pt x="41" y="0"/>
                        <a:pt x="36" y="5"/>
                      </a:cubicBezTo>
                      <a:lnTo>
                        <a:pt x="6" y="35"/>
                      </a:lnTo>
                      <a:cubicBezTo>
                        <a:pt x="0" y="41"/>
                        <a:pt x="0" y="49"/>
                        <a:pt x="6" y="55"/>
                      </a:cubicBezTo>
                      <a:lnTo>
                        <a:pt x="91" y="140"/>
                      </a:lnTo>
                      <a:lnTo>
                        <a:pt x="6" y="225"/>
                      </a:lnTo>
                      <a:cubicBezTo>
                        <a:pt x="0" y="230"/>
                        <a:pt x="0" y="239"/>
                        <a:pt x="6" y="245"/>
                      </a:cubicBezTo>
                      <a:lnTo>
                        <a:pt x="36" y="274"/>
                      </a:lnTo>
                      <a:cubicBezTo>
                        <a:pt x="41" y="280"/>
                        <a:pt x="50" y="280"/>
                        <a:pt x="56" y="274"/>
                      </a:cubicBezTo>
                      <a:lnTo>
                        <a:pt x="140" y="190"/>
                      </a:lnTo>
                      <a:lnTo>
                        <a:pt x="225" y="274"/>
                      </a:lnTo>
                      <a:cubicBezTo>
                        <a:pt x="231" y="280"/>
                        <a:pt x="240" y="280"/>
                        <a:pt x="245" y="274"/>
                      </a:cubicBezTo>
                      <a:lnTo>
                        <a:pt x="275" y="245"/>
                      </a:lnTo>
                      <a:cubicBezTo>
                        <a:pt x="281" y="239"/>
                        <a:pt x="281" y="230"/>
                        <a:pt x="275" y="225"/>
                      </a:cubicBezTo>
                      <a:lnTo>
                        <a:pt x="190" y="140"/>
                      </a:lnTo>
                      <a:lnTo>
                        <a:pt x="275" y="55"/>
                      </a:lnTo>
                      <a:cubicBezTo>
                        <a:pt x="281" y="49"/>
                        <a:pt x="281" y="41"/>
                        <a:pt x="275" y="35"/>
                      </a:cubicBezTo>
                      <a:lnTo>
                        <a:pt x="245" y="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262626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54" name="Reload Button"/>
                <p:cNvSpPr>
                  <a:spLocks noChangeAspect="1"/>
                </p:cNvSpPr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2102475" y="1945712"/>
                  <a:ext cx="464125" cy="331230"/>
                </a:xfrm>
                <a:custGeom>
                  <a:avLst/>
                  <a:gdLst>
                    <a:gd name="T0" fmla="*/ 162 w 312"/>
                    <a:gd name="T1" fmla="*/ 0 h 306"/>
                    <a:gd name="T2" fmla="*/ 82 w 312"/>
                    <a:gd name="T3" fmla="*/ 26 h 306"/>
                    <a:gd name="T4" fmla="*/ 45 w 312"/>
                    <a:gd name="T5" fmla="*/ 227 h 306"/>
                    <a:gd name="T6" fmla="*/ 233 w 312"/>
                    <a:gd name="T7" fmla="*/ 271 h 306"/>
                    <a:gd name="T8" fmla="*/ 246 w 312"/>
                    <a:gd name="T9" fmla="*/ 264 h 306"/>
                    <a:gd name="T10" fmla="*/ 281 w 312"/>
                    <a:gd name="T11" fmla="*/ 229 h 306"/>
                    <a:gd name="T12" fmla="*/ 275 w 312"/>
                    <a:gd name="T13" fmla="*/ 189 h 306"/>
                    <a:gd name="T14" fmla="*/ 235 w 312"/>
                    <a:gd name="T15" fmla="*/ 195 h 306"/>
                    <a:gd name="T16" fmla="*/ 213 w 312"/>
                    <a:gd name="T17" fmla="*/ 217 h 306"/>
                    <a:gd name="T18" fmla="*/ 91 w 312"/>
                    <a:gd name="T19" fmla="*/ 195 h 306"/>
                    <a:gd name="T20" fmla="*/ 114 w 312"/>
                    <a:gd name="T21" fmla="*/ 73 h 306"/>
                    <a:gd name="T22" fmla="*/ 234 w 312"/>
                    <a:gd name="T23" fmla="*/ 93 h 306"/>
                    <a:gd name="T24" fmla="*/ 197 w 312"/>
                    <a:gd name="T25" fmla="*/ 119 h 306"/>
                    <a:gd name="T26" fmla="*/ 312 w 312"/>
                    <a:gd name="T27" fmla="*/ 165 h 306"/>
                    <a:gd name="T28" fmla="*/ 311 w 312"/>
                    <a:gd name="T29" fmla="*/ 41 h 306"/>
                    <a:gd name="T30" fmla="*/ 281 w 312"/>
                    <a:gd name="T31" fmla="*/ 61 h 306"/>
                    <a:gd name="T32" fmla="*/ 162 w 312"/>
                    <a:gd name="T33" fmla="*/ 0 h 3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12" h="306">
                      <a:moveTo>
                        <a:pt x="162" y="0"/>
                      </a:moveTo>
                      <a:cubicBezTo>
                        <a:pt x="134" y="1"/>
                        <a:pt x="106" y="9"/>
                        <a:pt x="82" y="26"/>
                      </a:cubicBezTo>
                      <a:cubicBezTo>
                        <a:pt x="17" y="71"/>
                        <a:pt x="0" y="162"/>
                        <a:pt x="45" y="227"/>
                      </a:cubicBezTo>
                      <a:cubicBezTo>
                        <a:pt x="87" y="289"/>
                        <a:pt x="169" y="306"/>
                        <a:pt x="233" y="271"/>
                      </a:cubicBezTo>
                      <a:cubicBezTo>
                        <a:pt x="237" y="269"/>
                        <a:pt x="242" y="267"/>
                        <a:pt x="246" y="264"/>
                      </a:cubicBezTo>
                      <a:cubicBezTo>
                        <a:pt x="260" y="255"/>
                        <a:pt x="271" y="243"/>
                        <a:pt x="281" y="229"/>
                      </a:cubicBezTo>
                      <a:cubicBezTo>
                        <a:pt x="290" y="217"/>
                        <a:pt x="287" y="198"/>
                        <a:pt x="275" y="189"/>
                      </a:cubicBezTo>
                      <a:cubicBezTo>
                        <a:pt x="263" y="180"/>
                        <a:pt x="244" y="183"/>
                        <a:pt x="235" y="195"/>
                      </a:cubicBezTo>
                      <a:cubicBezTo>
                        <a:pt x="229" y="204"/>
                        <a:pt x="222" y="212"/>
                        <a:pt x="213" y="217"/>
                      </a:cubicBezTo>
                      <a:cubicBezTo>
                        <a:pt x="173" y="245"/>
                        <a:pt x="119" y="235"/>
                        <a:pt x="91" y="195"/>
                      </a:cubicBezTo>
                      <a:cubicBezTo>
                        <a:pt x="64" y="154"/>
                        <a:pt x="73" y="101"/>
                        <a:pt x="114" y="73"/>
                      </a:cubicBezTo>
                      <a:cubicBezTo>
                        <a:pt x="153" y="46"/>
                        <a:pt x="206" y="55"/>
                        <a:pt x="234" y="93"/>
                      </a:cubicBezTo>
                      <a:lnTo>
                        <a:pt x="197" y="119"/>
                      </a:lnTo>
                      <a:lnTo>
                        <a:pt x="312" y="165"/>
                      </a:lnTo>
                      <a:lnTo>
                        <a:pt x="311" y="41"/>
                      </a:lnTo>
                      <a:lnTo>
                        <a:pt x="281" y="61"/>
                      </a:lnTo>
                      <a:cubicBezTo>
                        <a:pt x="253" y="21"/>
                        <a:pt x="208" y="0"/>
                        <a:pt x="162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262626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55" name="Forward Button"/>
                <p:cNvSpPr>
                  <a:spLocks noChangeAspect="1"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1437019" y="1974775"/>
                  <a:ext cx="455073" cy="273104"/>
                </a:xfrm>
                <a:custGeom>
                  <a:avLst/>
                  <a:gdLst>
                    <a:gd name="T0" fmla="*/ 123 w 306"/>
                    <a:gd name="T1" fmla="*/ 28 h 252"/>
                    <a:gd name="T2" fmla="*/ 123 w 306"/>
                    <a:gd name="T3" fmla="*/ 70 h 252"/>
                    <a:gd name="T4" fmla="*/ 12 w 306"/>
                    <a:gd name="T5" fmla="*/ 70 h 252"/>
                    <a:gd name="T6" fmla="*/ 0 w 306"/>
                    <a:gd name="T7" fmla="*/ 84 h 252"/>
                    <a:gd name="T8" fmla="*/ 0 w 306"/>
                    <a:gd name="T9" fmla="*/ 164 h 252"/>
                    <a:gd name="T10" fmla="*/ 12 w 306"/>
                    <a:gd name="T11" fmla="*/ 178 h 252"/>
                    <a:gd name="T12" fmla="*/ 123 w 306"/>
                    <a:gd name="T13" fmla="*/ 178 h 252"/>
                    <a:gd name="T14" fmla="*/ 123 w 306"/>
                    <a:gd name="T15" fmla="*/ 220 h 252"/>
                    <a:gd name="T16" fmla="*/ 156 w 306"/>
                    <a:gd name="T17" fmla="*/ 241 h 252"/>
                    <a:gd name="T18" fmla="*/ 296 w 306"/>
                    <a:gd name="T19" fmla="*/ 146 h 252"/>
                    <a:gd name="T20" fmla="*/ 306 w 306"/>
                    <a:gd name="T21" fmla="*/ 124 h 252"/>
                    <a:gd name="T22" fmla="*/ 296 w 306"/>
                    <a:gd name="T23" fmla="*/ 102 h 252"/>
                    <a:gd name="T24" fmla="*/ 156 w 306"/>
                    <a:gd name="T25" fmla="*/ 7 h 252"/>
                    <a:gd name="T26" fmla="*/ 123 w 306"/>
                    <a:gd name="T27" fmla="*/ 28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06" h="252">
                      <a:moveTo>
                        <a:pt x="123" y="28"/>
                      </a:moveTo>
                      <a:lnTo>
                        <a:pt x="123" y="70"/>
                      </a:lnTo>
                      <a:lnTo>
                        <a:pt x="12" y="70"/>
                      </a:lnTo>
                      <a:cubicBezTo>
                        <a:pt x="5" y="70"/>
                        <a:pt x="0" y="76"/>
                        <a:pt x="0" y="84"/>
                      </a:cubicBezTo>
                      <a:lnTo>
                        <a:pt x="0" y="164"/>
                      </a:lnTo>
                      <a:cubicBezTo>
                        <a:pt x="0" y="172"/>
                        <a:pt x="5" y="178"/>
                        <a:pt x="12" y="178"/>
                      </a:cubicBezTo>
                      <a:lnTo>
                        <a:pt x="123" y="178"/>
                      </a:lnTo>
                      <a:lnTo>
                        <a:pt x="123" y="220"/>
                      </a:lnTo>
                      <a:cubicBezTo>
                        <a:pt x="123" y="248"/>
                        <a:pt x="137" y="252"/>
                        <a:pt x="156" y="241"/>
                      </a:cubicBezTo>
                      <a:lnTo>
                        <a:pt x="296" y="146"/>
                      </a:lnTo>
                      <a:cubicBezTo>
                        <a:pt x="303" y="141"/>
                        <a:pt x="306" y="132"/>
                        <a:pt x="306" y="124"/>
                      </a:cubicBezTo>
                      <a:cubicBezTo>
                        <a:pt x="306" y="116"/>
                        <a:pt x="303" y="107"/>
                        <a:pt x="296" y="102"/>
                      </a:cubicBezTo>
                      <a:lnTo>
                        <a:pt x="156" y="7"/>
                      </a:lnTo>
                      <a:cubicBezTo>
                        <a:pt x="135" y="0"/>
                        <a:pt x="123" y="13"/>
                        <a:pt x="123" y="2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262626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56" name="Back Button"/>
                <p:cNvSpPr>
                  <a:spLocks noChangeAspect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768980" y="1975700"/>
                  <a:ext cx="457656" cy="271260"/>
                </a:xfrm>
                <a:custGeom>
                  <a:avLst/>
                  <a:gdLst>
                    <a:gd name="T0" fmla="*/ 183 w 307"/>
                    <a:gd name="T1" fmla="*/ 223 h 251"/>
                    <a:gd name="T2" fmla="*/ 183 w 307"/>
                    <a:gd name="T3" fmla="*/ 182 h 251"/>
                    <a:gd name="T4" fmla="*/ 295 w 307"/>
                    <a:gd name="T5" fmla="*/ 182 h 251"/>
                    <a:gd name="T6" fmla="*/ 307 w 307"/>
                    <a:gd name="T7" fmla="*/ 168 h 251"/>
                    <a:gd name="T8" fmla="*/ 307 w 307"/>
                    <a:gd name="T9" fmla="*/ 88 h 251"/>
                    <a:gd name="T10" fmla="*/ 295 w 307"/>
                    <a:gd name="T11" fmla="*/ 74 h 251"/>
                    <a:gd name="T12" fmla="*/ 183 w 307"/>
                    <a:gd name="T13" fmla="*/ 74 h 251"/>
                    <a:gd name="T14" fmla="*/ 183 w 307"/>
                    <a:gd name="T15" fmla="*/ 32 h 251"/>
                    <a:gd name="T16" fmla="*/ 151 w 307"/>
                    <a:gd name="T17" fmla="*/ 10 h 251"/>
                    <a:gd name="T18" fmla="*/ 10 w 307"/>
                    <a:gd name="T19" fmla="*/ 106 h 251"/>
                    <a:gd name="T20" fmla="*/ 0 w 307"/>
                    <a:gd name="T21" fmla="*/ 127 h 251"/>
                    <a:gd name="T22" fmla="*/ 10 w 307"/>
                    <a:gd name="T23" fmla="*/ 150 h 251"/>
                    <a:gd name="T24" fmla="*/ 151 w 307"/>
                    <a:gd name="T25" fmla="*/ 245 h 251"/>
                    <a:gd name="T26" fmla="*/ 183 w 307"/>
                    <a:gd name="T27" fmla="*/ 223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07" h="251">
                      <a:moveTo>
                        <a:pt x="183" y="223"/>
                      </a:moveTo>
                      <a:lnTo>
                        <a:pt x="183" y="182"/>
                      </a:lnTo>
                      <a:lnTo>
                        <a:pt x="295" y="182"/>
                      </a:lnTo>
                      <a:cubicBezTo>
                        <a:pt x="301" y="182"/>
                        <a:pt x="307" y="176"/>
                        <a:pt x="307" y="168"/>
                      </a:cubicBezTo>
                      <a:lnTo>
                        <a:pt x="307" y="88"/>
                      </a:lnTo>
                      <a:cubicBezTo>
                        <a:pt x="307" y="80"/>
                        <a:pt x="301" y="74"/>
                        <a:pt x="295" y="74"/>
                      </a:cubicBezTo>
                      <a:lnTo>
                        <a:pt x="183" y="74"/>
                      </a:lnTo>
                      <a:lnTo>
                        <a:pt x="183" y="32"/>
                      </a:lnTo>
                      <a:cubicBezTo>
                        <a:pt x="183" y="4"/>
                        <a:pt x="169" y="0"/>
                        <a:pt x="151" y="10"/>
                      </a:cubicBezTo>
                      <a:lnTo>
                        <a:pt x="10" y="106"/>
                      </a:lnTo>
                      <a:cubicBezTo>
                        <a:pt x="3" y="111"/>
                        <a:pt x="0" y="119"/>
                        <a:pt x="0" y="127"/>
                      </a:cubicBezTo>
                      <a:cubicBezTo>
                        <a:pt x="0" y="136"/>
                        <a:pt x="3" y="145"/>
                        <a:pt x="10" y="150"/>
                      </a:cubicBezTo>
                      <a:lnTo>
                        <a:pt x="151" y="245"/>
                      </a:lnTo>
                      <a:cubicBezTo>
                        <a:pt x="171" y="251"/>
                        <a:pt x="183" y="239"/>
                        <a:pt x="183" y="22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262626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grpSp>
            <p:nvGrpSpPr>
              <p:cNvPr id="49" name="Window Buttons"/>
              <p:cNvGrpSpPr>
                <a:grpSpLocks noChangeAspect="1"/>
              </p:cNvGrpSpPr>
              <p:nvPr/>
            </p:nvGrpSpPr>
            <p:grpSpPr>
              <a:xfrm>
                <a:off x="8338132" y="1557433"/>
                <a:ext cx="995021" cy="187507"/>
                <a:chOff x="10380182" y="216450"/>
                <a:chExt cx="1170649" cy="220596"/>
              </a:xfrm>
            </p:grpSpPr>
            <p:sp>
              <p:nvSpPr>
                <p:cNvPr id="50" name="Close Button"/>
                <p:cNvSpPr>
                  <a:spLocks noChangeAspect="1"/>
                </p:cNvSpPr>
                <p:nvPr>
                  <p:custDataLst>
                    <p:tags r:id="rId18"/>
                  </p:custDataLst>
                </p:nvPr>
              </p:nvSpPr>
              <p:spPr bwMode="auto">
                <a:xfrm>
                  <a:off x="11249562" y="221341"/>
                  <a:ext cx="301269" cy="215703"/>
                </a:xfrm>
                <a:custGeom>
                  <a:avLst/>
                  <a:gdLst>
                    <a:gd name="T0" fmla="*/ 12 w 246"/>
                    <a:gd name="T1" fmla="*/ 15 h 241"/>
                    <a:gd name="T2" fmla="*/ 12 w 246"/>
                    <a:gd name="T3" fmla="*/ 56 h 241"/>
                    <a:gd name="T4" fmla="*/ 80 w 246"/>
                    <a:gd name="T5" fmla="*/ 122 h 241"/>
                    <a:gd name="T6" fmla="*/ 12 w 246"/>
                    <a:gd name="T7" fmla="*/ 188 h 241"/>
                    <a:gd name="T8" fmla="*/ 12 w 246"/>
                    <a:gd name="T9" fmla="*/ 229 h 241"/>
                    <a:gd name="T10" fmla="*/ 56 w 246"/>
                    <a:gd name="T11" fmla="*/ 229 h 241"/>
                    <a:gd name="T12" fmla="*/ 123 w 246"/>
                    <a:gd name="T13" fmla="*/ 165 h 241"/>
                    <a:gd name="T14" fmla="*/ 190 w 246"/>
                    <a:gd name="T15" fmla="*/ 229 h 241"/>
                    <a:gd name="T16" fmla="*/ 234 w 246"/>
                    <a:gd name="T17" fmla="*/ 229 h 241"/>
                    <a:gd name="T18" fmla="*/ 234 w 246"/>
                    <a:gd name="T19" fmla="*/ 188 h 241"/>
                    <a:gd name="T20" fmla="*/ 167 w 246"/>
                    <a:gd name="T21" fmla="*/ 122 h 241"/>
                    <a:gd name="T22" fmla="*/ 234 w 246"/>
                    <a:gd name="T23" fmla="*/ 56 h 241"/>
                    <a:gd name="T24" fmla="*/ 234 w 246"/>
                    <a:gd name="T25" fmla="*/ 15 h 241"/>
                    <a:gd name="T26" fmla="*/ 190 w 246"/>
                    <a:gd name="T27" fmla="*/ 15 h 241"/>
                    <a:gd name="T28" fmla="*/ 123 w 246"/>
                    <a:gd name="T29" fmla="*/ 79 h 241"/>
                    <a:gd name="T30" fmla="*/ 56 w 246"/>
                    <a:gd name="T31" fmla="*/ 15 h 241"/>
                    <a:gd name="T32" fmla="*/ 12 w 246"/>
                    <a:gd name="T33" fmla="*/ 15 h 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46" h="241">
                      <a:moveTo>
                        <a:pt x="12" y="15"/>
                      </a:moveTo>
                      <a:cubicBezTo>
                        <a:pt x="0" y="26"/>
                        <a:pt x="0" y="45"/>
                        <a:pt x="12" y="56"/>
                      </a:cubicBezTo>
                      <a:lnTo>
                        <a:pt x="80" y="122"/>
                      </a:lnTo>
                      <a:lnTo>
                        <a:pt x="12" y="188"/>
                      </a:lnTo>
                      <a:cubicBezTo>
                        <a:pt x="0" y="199"/>
                        <a:pt x="0" y="218"/>
                        <a:pt x="12" y="229"/>
                      </a:cubicBezTo>
                      <a:cubicBezTo>
                        <a:pt x="24" y="241"/>
                        <a:pt x="44" y="241"/>
                        <a:pt x="56" y="229"/>
                      </a:cubicBezTo>
                      <a:lnTo>
                        <a:pt x="123" y="165"/>
                      </a:lnTo>
                      <a:lnTo>
                        <a:pt x="190" y="229"/>
                      </a:lnTo>
                      <a:cubicBezTo>
                        <a:pt x="202" y="241"/>
                        <a:pt x="222" y="241"/>
                        <a:pt x="234" y="229"/>
                      </a:cubicBezTo>
                      <a:cubicBezTo>
                        <a:pt x="246" y="218"/>
                        <a:pt x="246" y="199"/>
                        <a:pt x="234" y="188"/>
                      </a:cubicBezTo>
                      <a:lnTo>
                        <a:pt x="167" y="122"/>
                      </a:lnTo>
                      <a:lnTo>
                        <a:pt x="234" y="56"/>
                      </a:lnTo>
                      <a:cubicBezTo>
                        <a:pt x="246" y="45"/>
                        <a:pt x="246" y="26"/>
                        <a:pt x="234" y="15"/>
                      </a:cubicBezTo>
                      <a:cubicBezTo>
                        <a:pt x="222" y="3"/>
                        <a:pt x="202" y="3"/>
                        <a:pt x="190" y="15"/>
                      </a:cubicBezTo>
                      <a:lnTo>
                        <a:pt x="123" y="79"/>
                      </a:lnTo>
                      <a:lnTo>
                        <a:pt x="56" y="15"/>
                      </a:lnTo>
                      <a:cubicBezTo>
                        <a:pt x="41" y="0"/>
                        <a:pt x="26" y="3"/>
                        <a:pt x="12" y="1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262626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51" name="Maximize Button"/>
                <p:cNvSpPr>
                  <a:spLocks noChangeAspect="1" noEditPoints="1"/>
                </p:cNvSpPr>
                <p:nvPr>
                  <p:custDataLst>
                    <p:tags r:id="rId19"/>
                  </p:custDataLst>
                </p:nvPr>
              </p:nvSpPr>
              <p:spPr bwMode="auto">
                <a:xfrm>
                  <a:off x="10806074" y="216450"/>
                  <a:ext cx="306157" cy="220596"/>
                </a:xfrm>
                <a:custGeom>
                  <a:avLst/>
                  <a:gdLst>
                    <a:gd name="T0" fmla="*/ 154 w 250"/>
                    <a:gd name="T1" fmla="*/ 0 h 246"/>
                    <a:gd name="T2" fmla="*/ 86 w 250"/>
                    <a:gd name="T3" fmla="*/ 1 h 246"/>
                    <a:gd name="T4" fmla="*/ 57 w 250"/>
                    <a:gd name="T5" fmla="*/ 28 h 246"/>
                    <a:gd name="T6" fmla="*/ 57 w 250"/>
                    <a:gd name="T7" fmla="*/ 59 h 246"/>
                    <a:gd name="T8" fmla="*/ 28 w 250"/>
                    <a:gd name="T9" fmla="*/ 59 h 246"/>
                    <a:gd name="T10" fmla="*/ 0 w 250"/>
                    <a:gd name="T11" fmla="*/ 86 h 246"/>
                    <a:gd name="T12" fmla="*/ 0 w 250"/>
                    <a:gd name="T13" fmla="*/ 218 h 246"/>
                    <a:gd name="T14" fmla="*/ 28 w 250"/>
                    <a:gd name="T15" fmla="*/ 246 h 246"/>
                    <a:gd name="T16" fmla="*/ 165 w 250"/>
                    <a:gd name="T17" fmla="*/ 246 h 246"/>
                    <a:gd name="T18" fmla="*/ 193 w 250"/>
                    <a:gd name="T19" fmla="*/ 218 h 246"/>
                    <a:gd name="T20" fmla="*/ 193 w 250"/>
                    <a:gd name="T21" fmla="*/ 188 h 246"/>
                    <a:gd name="T22" fmla="*/ 222 w 250"/>
                    <a:gd name="T23" fmla="*/ 188 h 246"/>
                    <a:gd name="T24" fmla="*/ 250 w 250"/>
                    <a:gd name="T25" fmla="*/ 160 h 246"/>
                    <a:gd name="T26" fmla="*/ 250 w 250"/>
                    <a:gd name="T27" fmla="*/ 27 h 246"/>
                    <a:gd name="T28" fmla="*/ 222 w 250"/>
                    <a:gd name="T29" fmla="*/ 0 h 246"/>
                    <a:gd name="T30" fmla="*/ 154 w 250"/>
                    <a:gd name="T31" fmla="*/ 0 h 246"/>
                    <a:gd name="T32" fmla="*/ 109 w 250"/>
                    <a:gd name="T33" fmla="*/ 52 h 246"/>
                    <a:gd name="T34" fmla="*/ 198 w 250"/>
                    <a:gd name="T35" fmla="*/ 52 h 246"/>
                    <a:gd name="T36" fmla="*/ 198 w 250"/>
                    <a:gd name="T37" fmla="*/ 138 h 246"/>
                    <a:gd name="T38" fmla="*/ 193 w 250"/>
                    <a:gd name="T39" fmla="*/ 138 h 246"/>
                    <a:gd name="T40" fmla="*/ 193 w 250"/>
                    <a:gd name="T41" fmla="*/ 85 h 246"/>
                    <a:gd name="T42" fmla="*/ 165 w 250"/>
                    <a:gd name="T43" fmla="*/ 58 h 246"/>
                    <a:gd name="T44" fmla="*/ 109 w 250"/>
                    <a:gd name="T45" fmla="*/ 58 h 246"/>
                    <a:gd name="T46" fmla="*/ 109 w 250"/>
                    <a:gd name="T47" fmla="*/ 52 h 246"/>
                    <a:gd name="T48" fmla="*/ 53 w 250"/>
                    <a:gd name="T49" fmla="*/ 110 h 246"/>
                    <a:gd name="T50" fmla="*/ 141 w 250"/>
                    <a:gd name="T51" fmla="*/ 110 h 246"/>
                    <a:gd name="T52" fmla="*/ 141 w 250"/>
                    <a:gd name="T53" fmla="*/ 196 h 246"/>
                    <a:gd name="T54" fmla="*/ 53 w 250"/>
                    <a:gd name="T55" fmla="*/ 196 h 246"/>
                    <a:gd name="T56" fmla="*/ 53 w 250"/>
                    <a:gd name="T57" fmla="*/ 110 h 2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50" h="246">
                      <a:moveTo>
                        <a:pt x="154" y="0"/>
                      </a:moveTo>
                      <a:cubicBezTo>
                        <a:pt x="131" y="0"/>
                        <a:pt x="108" y="1"/>
                        <a:pt x="86" y="1"/>
                      </a:cubicBezTo>
                      <a:cubicBezTo>
                        <a:pt x="70" y="1"/>
                        <a:pt x="57" y="13"/>
                        <a:pt x="57" y="28"/>
                      </a:cubicBezTo>
                      <a:lnTo>
                        <a:pt x="57" y="59"/>
                      </a:lnTo>
                      <a:cubicBezTo>
                        <a:pt x="48" y="59"/>
                        <a:pt x="38" y="59"/>
                        <a:pt x="28" y="59"/>
                      </a:cubicBezTo>
                      <a:cubicBezTo>
                        <a:pt x="13" y="59"/>
                        <a:pt x="0" y="71"/>
                        <a:pt x="0" y="86"/>
                      </a:cubicBezTo>
                      <a:lnTo>
                        <a:pt x="0" y="218"/>
                      </a:lnTo>
                      <a:cubicBezTo>
                        <a:pt x="0" y="233"/>
                        <a:pt x="13" y="246"/>
                        <a:pt x="28" y="246"/>
                      </a:cubicBezTo>
                      <a:lnTo>
                        <a:pt x="165" y="246"/>
                      </a:lnTo>
                      <a:cubicBezTo>
                        <a:pt x="183" y="246"/>
                        <a:pt x="193" y="231"/>
                        <a:pt x="193" y="218"/>
                      </a:cubicBezTo>
                      <a:lnTo>
                        <a:pt x="193" y="188"/>
                      </a:lnTo>
                      <a:lnTo>
                        <a:pt x="222" y="188"/>
                      </a:lnTo>
                      <a:cubicBezTo>
                        <a:pt x="240" y="188"/>
                        <a:pt x="250" y="173"/>
                        <a:pt x="250" y="160"/>
                      </a:cubicBezTo>
                      <a:lnTo>
                        <a:pt x="250" y="27"/>
                      </a:lnTo>
                      <a:cubicBezTo>
                        <a:pt x="250" y="9"/>
                        <a:pt x="237" y="0"/>
                        <a:pt x="222" y="0"/>
                      </a:cubicBezTo>
                      <a:cubicBezTo>
                        <a:pt x="199" y="0"/>
                        <a:pt x="177" y="0"/>
                        <a:pt x="154" y="0"/>
                      </a:cubicBezTo>
                      <a:close/>
                      <a:moveTo>
                        <a:pt x="109" y="52"/>
                      </a:moveTo>
                      <a:lnTo>
                        <a:pt x="198" y="52"/>
                      </a:lnTo>
                      <a:lnTo>
                        <a:pt x="198" y="138"/>
                      </a:lnTo>
                      <a:lnTo>
                        <a:pt x="193" y="138"/>
                      </a:lnTo>
                      <a:lnTo>
                        <a:pt x="193" y="85"/>
                      </a:lnTo>
                      <a:cubicBezTo>
                        <a:pt x="193" y="67"/>
                        <a:pt x="180" y="58"/>
                        <a:pt x="165" y="58"/>
                      </a:cubicBezTo>
                      <a:cubicBezTo>
                        <a:pt x="146" y="58"/>
                        <a:pt x="128" y="58"/>
                        <a:pt x="109" y="58"/>
                      </a:cubicBezTo>
                      <a:lnTo>
                        <a:pt x="109" y="52"/>
                      </a:lnTo>
                      <a:close/>
                      <a:moveTo>
                        <a:pt x="53" y="110"/>
                      </a:moveTo>
                      <a:lnTo>
                        <a:pt x="141" y="110"/>
                      </a:lnTo>
                      <a:lnTo>
                        <a:pt x="141" y="196"/>
                      </a:lnTo>
                      <a:lnTo>
                        <a:pt x="53" y="196"/>
                      </a:lnTo>
                      <a:lnTo>
                        <a:pt x="53" y="11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262626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52" name="Minimize Button"/>
                <p:cNvSpPr>
                  <a:spLocks noChangeAspect="1"/>
                </p:cNvSpPr>
                <p:nvPr>
                  <p:custDataLst>
                    <p:tags r:id="rId20"/>
                  </p:custDataLst>
                </p:nvPr>
              </p:nvSpPr>
              <p:spPr bwMode="auto">
                <a:xfrm>
                  <a:off x="10380182" y="384693"/>
                  <a:ext cx="288558" cy="52353"/>
                </a:xfrm>
                <a:custGeom>
                  <a:avLst/>
                  <a:gdLst>
                    <a:gd name="T0" fmla="*/ 32 w 236"/>
                    <a:gd name="T1" fmla="*/ 0 h 59"/>
                    <a:gd name="T2" fmla="*/ 0 w 236"/>
                    <a:gd name="T3" fmla="*/ 30 h 59"/>
                    <a:gd name="T4" fmla="*/ 32 w 236"/>
                    <a:gd name="T5" fmla="*/ 59 h 59"/>
                    <a:gd name="T6" fmla="*/ 205 w 236"/>
                    <a:gd name="T7" fmla="*/ 59 h 59"/>
                    <a:gd name="T8" fmla="*/ 236 w 236"/>
                    <a:gd name="T9" fmla="*/ 30 h 59"/>
                    <a:gd name="T10" fmla="*/ 205 w 236"/>
                    <a:gd name="T11" fmla="*/ 0 h 59"/>
                    <a:gd name="T12" fmla="*/ 32 w 236"/>
                    <a:gd name="T13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6" h="59">
                      <a:moveTo>
                        <a:pt x="32" y="0"/>
                      </a:moveTo>
                      <a:cubicBezTo>
                        <a:pt x="15" y="0"/>
                        <a:pt x="0" y="13"/>
                        <a:pt x="0" y="30"/>
                      </a:cubicBezTo>
                      <a:cubicBezTo>
                        <a:pt x="0" y="46"/>
                        <a:pt x="15" y="59"/>
                        <a:pt x="32" y="59"/>
                      </a:cubicBezTo>
                      <a:lnTo>
                        <a:pt x="205" y="59"/>
                      </a:lnTo>
                      <a:cubicBezTo>
                        <a:pt x="222" y="59"/>
                        <a:pt x="236" y="46"/>
                        <a:pt x="236" y="30"/>
                      </a:cubicBezTo>
                      <a:cubicBezTo>
                        <a:pt x="236" y="13"/>
                        <a:pt x="222" y="0"/>
                        <a:pt x="205" y="0"/>
                      </a:cubicBez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900">
                    <a:solidFill>
                      <a:srgbClr val="262626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</p:grpSp>
        <p:sp>
          <p:nvSpPr>
            <p:cNvPr id="33" name="Database"/>
            <p:cNvSpPr>
              <a:spLocks noEditPoints="1"/>
            </p:cNvSpPr>
            <p:nvPr/>
          </p:nvSpPr>
          <p:spPr bwMode="auto">
            <a:xfrm>
              <a:off x="4644008" y="1340768"/>
              <a:ext cx="288032" cy="257329"/>
            </a:xfrm>
            <a:custGeom>
              <a:avLst/>
              <a:gdLst>
                <a:gd name="T0" fmla="*/ 53 w 337"/>
                <a:gd name="T1" fmla="*/ 21 h 396"/>
                <a:gd name="T2" fmla="*/ 1 w 337"/>
                <a:gd name="T3" fmla="*/ 75 h 396"/>
                <a:gd name="T4" fmla="*/ 16 w 337"/>
                <a:gd name="T5" fmla="*/ 351 h 396"/>
                <a:gd name="T6" fmla="*/ 169 w 337"/>
                <a:gd name="T7" fmla="*/ 396 h 396"/>
                <a:gd name="T8" fmla="*/ 322 w 337"/>
                <a:gd name="T9" fmla="*/ 351 h 396"/>
                <a:gd name="T10" fmla="*/ 337 w 337"/>
                <a:gd name="T11" fmla="*/ 76 h 396"/>
                <a:gd name="T12" fmla="*/ 285 w 337"/>
                <a:gd name="T13" fmla="*/ 21 h 396"/>
                <a:gd name="T14" fmla="*/ 169 w 337"/>
                <a:gd name="T15" fmla="*/ 18 h 396"/>
                <a:gd name="T16" fmla="*/ 310 w 337"/>
                <a:gd name="T17" fmla="*/ 56 h 396"/>
                <a:gd name="T18" fmla="*/ 310 w 337"/>
                <a:gd name="T19" fmla="*/ 96 h 396"/>
                <a:gd name="T20" fmla="*/ 169 w 337"/>
                <a:gd name="T21" fmla="*/ 135 h 396"/>
                <a:gd name="T22" fmla="*/ 28 w 337"/>
                <a:gd name="T23" fmla="*/ 96 h 396"/>
                <a:gd name="T24" fmla="*/ 28 w 337"/>
                <a:gd name="T25" fmla="*/ 56 h 396"/>
                <a:gd name="T26" fmla="*/ 169 w 337"/>
                <a:gd name="T27" fmla="*/ 18 h 396"/>
                <a:gd name="T28" fmla="*/ 53 w 337"/>
                <a:gd name="T29" fmla="*/ 132 h 396"/>
                <a:gd name="T30" fmla="*/ 286 w 337"/>
                <a:gd name="T31" fmla="*/ 132 h 396"/>
                <a:gd name="T32" fmla="*/ 319 w 337"/>
                <a:gd name="T33" fmla="*/ 162 h 396"/>
                <a:gd name="T34" fmla="*/ 279 w 337"/>
                <a:gd name="T35" fmla="*/ 197 h 396"/>
                <a:gd name="T36" fmla="*/ 60 w 337"/>
                <a:gd name="T37" fmla="*/ 197 h 396"/>
                <a:gd name="T38" fmla="*/ 18 w 337"/>
                <a:gd name="T39" fmla="*/ 157 h 396"/>
                <a:gd name="T40" fmla="*/ 18 w 337"/>
                <a:gd name="T41" fmla="*/ 192 h 396"/>
                <a:gd name="T42" fmla="*/ 169 w 337"/>
                <a:gd name="T43" fmla="*/ 233 h 396"/>
                <a:gd name="T44" fmla="*/ 319 w 337"/>
                <a:gd name="T45" fmla="*/ 193 h 396"/>
                <a:gd name="T46" fmla="*/ 310 w 337"/>
                <a:gd name="T47" fmla="*/ 259 h 396"/>
                <a:gd name="T48" fmla="*/ 169 w 337"/>
                <a:gd name="T49" fmla="*/ 297 h 396"/>
                <a:gd name="T50" fmla="*/ 28 w 337"/>
                <a:gd name="T51" fmla="*/ 259 h 396"/>
                <a:gd name="T52" fmla="*/ 18 w 337"/>
                <a:gd name="T53" fmla="*/ 192 h 396"/>
                <a:gd name="T54" fmla="*/ 53 w 337"/>
                <a:gd name="T55" fmla="*/ 294 h 396"/>
                <a:gd name="T56" fmla="*/ 285 w 337"/>
                <a:gd name="T57" fmla="*/ 294 h 396"/>
                <a:gd name="T58" fmla="*/ 320 w 337"/>
                <a:gd name="T59" fmla="*/ 319 h 396"/>
                <a:gd name="T60" fmla="*/ 278 w 337"/>
                <a:gd name="T61" fmla="*/ 359 h 396"/>
                <a:gd name="T62" fmla="*/ 60 w 337"/>
                <a:gd name="T63" fmla="*/ 359 h 396"/>
                <a:gd name="T64" fmla="*/ 18 w 337"/>
                <a:gd name="T65" fmla="*/ 319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7" h="396">
                  <a:moveTo>
                    <a:pt x="169" y="0"/>
                  </a:moveTo>
                  <a:cubicBezTo>
                    <a:pt x="124" y="0"/>
                    <a:pt x="83" y="8"/>
                    <a:pt x="53" y="21"/>
                  </a:cubicBezTo>
                  <a:cubicBezTo>
                    <a:pt x="38" y="27"/>
                    <a:pt x="25" y="35"/>
                    <a:pt x="16" y="44"/>
                  </a:cubicBezTo>
                  <a:cubicBezTo>
                    <a:pt x="7" y="53"/>
                    <a:pt x="1" y="64"/>
                    <a:pt x="1" y="75"/>
                  </a:cubicBezTo>
                  <a:cubicBezTo>
                    <a:pt x="1" y="160"/>
                    <a:pt x="0" y="246"/>
                    <a:pt x="1" y="319"/>
                  </a:cubicBezTo>
                  <a:cubicBezTo>
                    <a:pt x="1" y="336"/>
                    <a:pt x="8" y="343"/>
                    <a:pt x="16" y="351"/>
                  </a:cubicBezTo>
                  <a:cubicBezTo>
                    <a:pt x="25" y="361"/>
                    <a:pt x="38" y="368"/>
                    <a:pt x="53" y="375"/>
                  </a:cubicBezTo>
                  <a:cubicBezTo>
                    <a:pt x="83" y="388"/>
                    <a:pt x="124" y="396"/>
                    <a:pt x="169" y="396"/>
                  </a:cubicBezTo>
                  <a:cubicBezTo>
                    <a:pt x="214" y="396"/>
                    <a:pt x="255" y="388"/>
                    <a:pt x="285" y="375"/>
                  </a:cubicBezTo>
                  <a:cubicBezTo>
                    <a:pt x="300" y="368"/>
                    <a:pt x="313" y="361"/>
                    <a:pt x="322" y="351"/>
                  </a:cubicBezTo>
                  <a:cubicBezTo>
                    <a:pt x="331" y="342"/>
                    <a:pt x="337" y="331"/>
                    <a:pt x="337" y="319"/>
                  </a:cubicBezTo>
                  <a:cubicBezTo>
                    <a:pt x="336" y="236"/>
                    <a:pt x="337" y="151"/>
                    <a:pt x="337" y="76"/>
                  </a:cubicBezTo>
                  <a:cubicBezTo>
                    <a:pt x="337" y="64"/>
                    <a:pt x="331" y="53"/>
                    <a:pt x="322" y="44"/>
                  </a:cubicBezTo>
                  <a:cubicBezTo>
                    <a:pt x="313" y="35"/>
                    <a:pt x="300" y="27"/>
                    <a:pt x="285" y="21"/>
                  </a:cubicBezTo>
                  <a:cubicBezTo>
                    <a:pt x="255" y="8"/>
                    <a:pt x="214" y="0"/>
                    <a:pt x="169" y="0"/>
                  </a:cubicBezTo>
                  <a:close/>
                  <a:moveTo>
                    <a:pt x="169" y="18"/>
                  </a:moveTo>
                  <a:cubicBezTo>
                    <a:pt x="212" y="18"/>
                    <a:pt x="251" y="25"/>
                    <a:pt x="278" y="37"/>
                  </a:cubicBezTo>
                  <a:cubicBezTo>
                    <a:pt x="292" y="43"/>
                    <a:pt x="303" y="49"/>
                    <a:pt x="310" y="56"/>
                  </a:cubicBezTo>
                  <a:cubicBezTo>
                    <a:pt x="317" y="63"/>
                    <a:pt x="320" y="70"/>
                    <a:pt x="320" y="76"/>
                  </a:cubicBezTo>
                  <a:cubicBezTo>
                    <a:pt x="320" y="83"/>
                    <a:pt x="317" y="89"/>
                    <a:pt x="310" y="96"/>
                  </a:cubicBezTo>
                  <a:cubicBezTo>
                    <a:pt x="303" y="103"/>
                    <a:pt x="292" y="110"/>
                    <a:pt x="279" y="116"/>
                  </a:cubicBezTo>
                  <a:cubicBezTo>
                    <a:pt x="251" y="128"/>
                    <a:pt x="212" y="135"/>
                    <a:pt x="169" y="135"/>
                  </a:cubicBezTo>
                  <a:cubicBezTo>
                    <a:pt x="126" y="135"/>
                    <a:pt x="87" y="128"/>
                    <a:pt x="60" y="116"/>
                  </a:cubicBezTo>
                  <a:cubicBezTo>
                    <a:pt x="46" y="110"/>
                    <a:pt x="35" y="103"/>
                    <a:pt x="28" y="96"/>
                  </a:cubicBezTo>
                  <a:cubicBezTo>
                    <a:pt x="21" y="89"/>
                    <a:pt x="18" y="83"/>
                    <a:pt x="18" y="76"/>
                  </a:cubicBezTo>
                  <a:cubicBezTo>
                    <a:pt x="18" y="70"/>
                    <a:pt x="21" y="63"/>
                    <a:pt x="28" y="56"/>
                  </a:cubicBezTo>
                  <a:cubicBezTo>
                    <a:pt x="35" y="49"/>
                    <a:pt x="46" y="43"/>
                    <a:pt x="60" y="37"/>
                  </a:cubicBezTo>
                  <a:cubicBezTo>
                    <a:pt x="87" y="25"/>
                    <a:pt x="126" y="18"/>
                    <a:pt x="169" y="18"/>
                  </a:cubicBezTo>
                  <a:close/>
                  <a:moveTo>
                    <a:pt x="18" y="111"/>
                  </a:moveTo>
                  <a:cubicBezTo>
                    <a:pt x="27" y="119"/>
                    <a:pt x="39" y="126"/>
                    <a:pt x="53" y="132"/>
                  </a:cubicBezTo>
                  <a:cubicBezTo>
                    <a:pt x="83" y="145"/>
                    <a:pt x="124" y="153"/>
                    <a:pt x="169" y="153"/>
                  </a:cubicBezTo>
                  <a:cubicBezTo>
                    <a:pt x="214" y="153"/>
                    <a:pt x="255" y="145"/>
                    <a:pt x="286" y="132"/>
                  </a:cubicBezTo>
                  <a:cubicBezTo>
                    <a:pt x="299" y="126"/>
                    <a:pt x="311" y="119"/>
                    <a:pt x="320" y="111"/>
                  </a:cubicBezTo>
                  <a:cubicBezTo>
                    <a:pt x="320" y="128"/>
                    <a:pt x="320" y="145"/>
                    <a:pt x="319" y="162"/>
                  </a:cubicBezTo>
                  <a:cubicBezTo>
                    <a:pt x="318" y="167"/>
                    <a:pt x="315" y="172"/>
                    <a:pt x="310" y="177"/>
                  </a:cubicBezTo>
                  <a:cubicBezTo>
                    <a:pt x="303" y="184"/>
                    <a:pt x="292" y="191"/>
                    <a:pt x="279" y="197"/>
                  </a:cubicBezTo>
                  <a:cubicBezTo>
                    <a:pt x="251" y="208"/>
                    <a:pt x="212" y="215"/>
                    <a:pt x="169" y="215"/>
                  </a:cubicBezTo>
                  <a:cubicBezTo>
                    <a:pt x="126" y="215"/>
                    <a:pt x="87" y="208"/>
                    <a:pt x="60" y="197"/>
                  </a:cubicBezTo>
                  <a:cubicBezTo>
                    <a:pt x="46" y="191"/>
                    <a:pt x="35" y="184"/>
                    <a:pt x="28" y="177"/>
                  </a:cubicBezTo>
                  <a:cubicBezTo>
                    <a:pt x="21" y="170"/>
                    <a:pt x="18" y="164"/>
                    <a:pt x="18" y="157"/>
                  </a:cubicBezTo>
                  <a:cubicBezTo>
                    <a:pt x="18" y="141"/>
                    <a:pt x="18" y="125"/>
                    <a:pt x="18" y="111"/>
                  </a:cubicBezTo>
                  <a:close/>
                  <a:moveTo>
                    <a:pt x="18" y="192"/>
                  </a:moveTo>
                  <a:cubicBezTo>
                    <a:pt x="27" y="200"/>
                    <a:pt x="39" y="207"/>
                    <a:pt x="53" y="213"/>
                  </a:cubicBezTo>
                  <a:cubicBezTo>
                    <a:pt x="83" y="225"/>
                    <a:pt x="124" y="233"/>
                    <a:pt x="169" y="233"/>
                  </a:cubicBezTo>
                  <a:cubicBezTo>
                    <a:pt x="214" y="233"/>
                    <a:pt x="255" y="225"/>
                    <a:pt x="285" y="213"/>
                  </a:cubicBezTo>
                  <a:cubicBezTo>
                    <a:pt x="299" y="207"/>
                    <a:pt x="310" y="200"/>
                    <a:pt x="319" y="193"/>
                  </a:cubicBezTo>
                  <a:cubicBezTo>
                    <a:pt x="319" y="210"/>
                    <a:pt x="319" y="227"/>
                    <a:pt x="319" y="245"/>
                  </a:cubicBezTo>
                  <a:cubicBezTo>
                    <a:pt x="318" y="249"/>
                    <a:pt x="315" y="254"/>
                    <a:pt x="310" y="259"/>
                  </a:cubicBezTo>
                  <a:cubicBezTo>
                    <a:pt x="303" y="265"/>
                    <a:pt x="292" y="272"/>
                    <a:pt x="279" y="278"/>
                  </a:cubicBezTo>
                  <a:cubicBezTo>
                    <a:pt x="251" y="289"/>
                    <a:pt x="212" y="297"/>
                    <a:pt x="169" y="297"/>
                  </a:cubicBezTo>
                  <a:cubicBezTo>
                    <a:pt x="126" y="297"/>
                    <a:pt x="87" y="289"/>
                    <a:pt x="60" y="278"/>
                  </a:cubicBezTo>
                  <a:cubicBezTo>
                    <a:pt x="46" y="272"/>
                    <a:pt x="35" y="265"/>
                    <a:pt x="28" y="259"/>
                  </a:cubicBezTo>
                  <a:cubicBezTo>
                    <a:pt x="21" y="252"/>
                    <a:pt x="18" y="245"/>
                    <a:pt x="18" y="239"/>
                  </a:cubicBezTo>
                  <a:cubicBezTo>
                    <a:pt x="18" y="223"/>
                    <a:pt x="18" y="205"/>
                    <a:pt x="18" y="192"/>
                  </a:cubicBezTo>
                  <a:close/>
                  <a:moveTo>
                    <a:pt x="18" y="273"/>
                  </a:moveTo>
                  <a:cubicBezTo>
                    <a:pt x="27" y="281"/>
                    <a:pt x="39" y="288"/>
                    <a:pt x="53" y="294"/>
                  </a:cubicBezTo>
                  <a:cubicBezTo>
                    <a:pt x="83" y="307"/>
                    <a:pt x="124" y="314"/>
                    <a:pt x="169" y="314"/>
                  </a:cubicBezTo>
                  <a:cubicBezTo>
                    <a:pt x="214" y="314"/>
                    <a:pt x="255" y="307"/>
                    <a:pt x="285" y="294"/>
                  </a:cubicBezTo>
                  <a:cubicBezTo>
                    <a:pt x="299" y="288"/>
                    <a:pt x="310" y="282"/>
                    <a:pt x="319" y="274"/>
                  </a:cubicBezTo>
                  <a:cubicBezTo>
                    <a:pt x="319" y="289"/>
                    <a:pt x="320" y="304"/>
                    <a:pt x="320" y="319"/>
                  </a:cubicBezTo>
                  <a:cubicBezTo>
                    <a:pt x="320" y="325"/>
                    <a:pt x="317" y="332"/>
                    <a:pt x="310" y="339"/>
                  </a:cubicBezTo>
                  <a:cubicBezTo>
                    <a:pt x="303" y="346"/>
                    <a:pt x="292" y="353"/>
                    <a:pt x="278" y="359"/>
                  </a:cubicBezTo>
                  <a:cubicBezTo>
                    <a:pt x="251" y="370"/>
                    <a:pt x="212" y="378"/>
                    <a:pt x="169" y="378"/>
                  </a:cubicBezTo>
                  <a:cubicBezTo>
                    <a:pt x="126" y="378"/>
                    <a:pt x="87" y="370"/>
                    <a:pt x="60" y="359"/>
                  </a:cubicBezTo>
                  <a:cubicBezTo>
                    <a:pt x="46" y="353"/>
                    <a:pt x="35" y="346"/>
                    <a:pt x="28" y="339"/>
                  </a:cubicBezTo>
                  <a:cubicBezTo>
                    <a:pt x="21" y="332"/>
                    <a:pt x="18" y="325"/>
                    <a:pt x="18" y="319"/>
                  </a:cubicBezTo>
                  <a:cubicBezTo>
                    <a:pt x="18" y="303"/>
                    <a:pt x="18" y="287"/>
                    <a:pt x="18" y="273"/>
                  </a:cubicBez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 dirty="0">
                <a:solidFill>
                  <a:srgbClr val="262626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4" name="Database"/>
            <p:cNvSpPr>
              <a:spLocks noEditPoints="1"/>
            </p:cNvSpPr>
            <p:nvPr/>
          </p:nvSpPr>
          <p:spPr bwMode="auto">
            <a:xfrm>
              <a:off x="2460541" y="1682842"/>
              <a:ext cx="288032" cy="257329"/>
            </a:xfrm>
            <a:custGeom>
              <a:avLst/>
              <a:gdLst>
                <a:gd name="T0" fmla="*/ 53 w 337"/>
                <a:gd name="T1" fmla="*/ 21 h 396"/>
                <a:gd name="T2" fmla="*/ 1 w 337"/>
                <a:gd name="T3" fmla="*/ 75 h 396"/>
                <a:gd name="T4" fmla="*/ 16 w 337"/>
                <a:gd name="T5" fmla="*/ 351 h 396"/>
                <a:gd name="T6" fmla="*/ 169 w 337"/>
                <a:gd name="T7" fmla="*/ 396 h 396"/>
                <a:gd name="T8" fmla="*/ 322 w 337"/>
                <a:gd name="T9" fmla="*/ 351 h 396"/>
                <a:gd name="T10" fmla="*/ 337 w 337"/>
                <a:gd name="T11" fmla="*/ 76 h 396"/>
                <a:gd name="T12" fmla="*/ 285 w 337"/>
                <a:gd name="T13" fmla="*/ 21 h 396"/>
                <a:gd name="T14" fmla="*/ 169 w 337"/>
                <a:gd name="T15" fmla="*/ 18 h 396"/>
                <a:gd name="T16" fmla="*/ 310 w 337"/>
                <a:gd name="T17" fmla="*/ 56 h 396"/>
                <a:gd name="T18" fmla="*/ 310 w 337"/>
                <a:gd name="T19" fmla="*/ 96 h 396"/>
                <a:gd name="T20" fmla="*/ 169 w 337"/>
                <a:gd name="T21" fmla="*/ 135 h 396"/>
                <a:gd name="T22" fmla="*/ 28 w 337"/>
                <a:gd name="T23" fmla="*/ 96 h 396"/>
                <a:gd name="T24" fmla="*/ 28 w 337"/>
                <a:gd name="T25" fmla="*/ 56 h 396"/>
                <a:gd name="T26" fmla="*/ 169 w 337"/>
                <a:gd name="T27" fmla="*/ 18 h 396"/>
                <a:gd name="T28" fmla="*/ 53 w 337"/>
                <a:gd name="T29" fmla="*/ 132 h 396"/>
                <a:gd name="T30" fmla="*/ 286 w 337"/>
                <a:gd name="T31" fmla="*/ 132 h 396"/>
                <a:gd name="T32" fmla="*/ 319 w 337"/>
                <a:gd name="T33" fmla="*/ 162 h 396"/>
                <a:gd name="T34" fmla="*/ 279 w 337"/>
                <a:gd name="T35" fmla="*/ 197 h 396"/>
                <a:gd name="T36" fmla="*/ 60 w 337"/>
                <a:gd name="T37" fmla="*/ 197 h 396"/>
                <a:gd name="T38" fmla="*/ 18 w 337"/>
                <a:gd name="T39" fmla="*/ 157 h 396"/>
                <a:gd name="T40" fmla="*/ 18 w 337"/>
                <a:gd name="T41" fmla="*/ 192 h 396"/>
                <a:gd name="T42" fmla="*/ 169 w 337"/>
                <a:gd name="T43" fmla="*/ 233 h 396"/>
                <a:gd name="T44" fmla="*/ 319 w 337"/>
                <a:gd name="T45" fmla="*/ 193 h 396"/>
                <a:gd name="T46" fmla="*/ 310 w 337"/>
                <a:gd name="T47" fmla="*/ 259 h 396"/>
                <a:gd name="T48" fmla="*/ 169 w 337"/>
                <a:gd name="T49" fmla="*/ 297 h 396"/>
                <a:gd name="T50" fmla="*/ 28 w 337"/>
                <a:gd name="T51" fmla="*/ 259 h 396"/>
                <a:gd name="T52" fmla="*/ 18 w 337"/>
                <a:gd name="T53" fmla="*/ 192 h 396"/>
                <a:gd name="T54" fmla="*/ 53 w 337"/>
                <a:gd name="T55" fmla="*/ 294 h 396"/>
                <a:gd name="T56" fmla="*/ 285 w 337"/>
                <a:gd name="T57" fmla="*/ 294 h 396"/>
                <a:gd name="T58" fmla="*/ 320 w 337"/>
                <a:gd name="T59" fmla="*/ 319 h 396"/>
                <a:gd name="T60" fmla="*/ 278 w 337"/>
                <a:gd name="T61" fmla="*/ 359 h 396"/>
                <a:gd name="T62" fmla="*/ 60 w 337"/>
                <a:gd name="T63" fmla="*/ 359 h 396"/>
                <a:gd name="T64" fmla="*/ 18 w 337"/>
                <a:gd name="T65" fmla="*/ 319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7" h="396">
                  <a:moveTo>
                    <a:pt x="169" y="0"/>
                  </a:moveTo>
                  <a:cubicBezTo>
                    <a:pt x="124" y="0"/>
                    <a:pt x="83" y="8"/>
                    <a:pt x="53" y="21"/>
                  </a:cubicBezTo>
                  <a:cubicBezTo>
                    <a:pt x="38" y="27"/>
                    <a:pt x="25" y="35"/>
                    <a:pt x="16" y="44"/>
                  </a:cubicBezTo>
                  <a:cubicBezTo>
                    <a:pt x="7" y="53"/>
                    <a:pt x="1" y="64"/>
                    <a:pt x="1" y="75"/>
                  </a:cubicBezTo>
                  <a:cubicBezTo>
                    <a:pt x="1" y="160"/>
                    <a:pt x="0" y="246"/>
                    <a:pt x="1" y="319"/>
                  </a:cubicBezTo>
                  <a:cubicBezTo>
                    <a:pt x="1" y="336"/>
                    <a:pt x="8" y="343"/>
                    <a:pt x="16" y="351"/>
                  </a:cubicBezTo>
                  <a:cubicBezTo>
                    <a:pt x="25" y="361"/>
                    <a:pt x="38" y="368"/>
                    <a:pt x="53" y="375"/>
                  </a:cubicBezTo>
                  <a:cubicBezTo>
                    <a:pt x="83" y="388"/>
                    <a:pt x="124" y="396"/>
                    <a:pt x="169" y="396"/>
                  </a:cubicBezTo>
                  <a:cubicBezTo>
                    <a:pt x="214" y="396"/>
                    <a:pt x="255" y="388"/>
                    <a:pt x="285" y="375"/>
                  </a:cubicBezTo>
                  <a:cubicBezTo>
                    <a:pt x="300" y="368"/>
                    <a:pt x="313" y="361"/>
                    <a:pt x="322" y="351"/>
                  </a:cubicBezTo>
                  <a:cubicBezTo>
                    <a:pt x="331" y="342"/>
                    <a:pt x="337" y="331"/>
                    <a:pt x="337" y="319"/>
                  </a:cubicBezTo>
                  <a:cubicBezTo>
                    <a:pt x="336" y="236"/>
                    <a:pt x="337" y="151"/>
                    <a:pt x="337" y="76"/>
                  </a:cubicBezTo>
                  <a:cubicBezTo>
                    <a:pt x="337" y="64"/>
                    <a:pt x="331" y="53"/>
                    <a:pt x="322" y="44"/>
                  </a:cubicBezTo>
                  <a:cubicBezTo>
                    <a:pt x="313" y="35"/>
                    <a:pt x="300" y="27"/>
                    <a:pt x="285" y="21"/>
                  </a:cubicBezTo>
                  <a:cubicBezTo>
                    <a:pt x="255" y="8"/>
                    <a:pt x="214" y="0"/>
                    <a:pt x="169" y="0"/>
                  </a:cubicBezTo>
                  <a:close/>
                  <a:moveTo>
                    <a:pt x="169" y="18"/>
                  </a:moveTo>
                  <a:cubicBezTo>
                    <a:pt x="212" y="18"/>
                    <a:pt x="251" y="25"/>
                    <a:pt x="278" y="37"/>
                  </a:cubicBezTo>
                  <a:cubicBezTo>
                    <a:pt x="292" y="43"/>
                    <a:pt x="303" y="49"/>
                    <a:pt x="310" y="56"/>
                  </a:cubicBezTo>
                  <a:cubicBezTo>
                    <a:pt x="317" y="63"/>
                    <a:pt x="320" y="70"/>
                    <a:pt x="320" y="76"/>
                  </a:cubicBezTo>
                  <a:cubicBezTo>
                    <a:pt x="320" y="83"/>
                    <a:pt x="317" y="89"/>
                    <a:pt x="310" y="96"/>
                  </a:cubicBezTo>
                  <a:cubicBezTo>
                    <a:pt x="303" y="103"/>
                    <a:pt x="292" y="110"/>
                    <a:pt x="279" y="116"/>
                  </a:cubicBezTo>
                  <a:cubicBezTo>
                    <a:pt x="251" y="128"/>
                    <a:pt x="212" y="135"/>
                    <a:pt x="169" y="135"/>
                  </a:cubicBezTo>
                  <a:cubicBezTo>
                    <a:pt x="126" y="135"/>
                    <a:pt x="87" y="128"/>
                    <a:pt x="60" y="116"/>
                  </a:cubicBezTo>
                  <a:cubicBezTo>
                    <a:pt x="46" y="110"/>
                    <a:pt x="35" y="103"/>
                    <a:pt x="28" y="96"/>
                  </a:cubicBezTo>
                  <a:cubicBezTo>
                    <a:pt x="21" y="89"/>
                    <a:pt x="18" y="83"/>
                    <a:pt x="18" y="76"/>
                  </a:cubicBezTo>
                  <a:cubicBezTo>
                    <a:pt x="18" y="70"/>
                    <a:pt x="21" y="63"/>
                    <a:pt x="28" y="56"/>
                  </a:cubicBezTo>
                  <a:cubicBezTo>
                    <a:pt x="35" y="49"/>
                    <a:pt x="46" y="43"/>
                    <a:pt x="60" y="37"/>
                  </a:cubicBezTo>
                  <a:cubicBezTo>
                    <a:pt x="87" y="25"/>
                    <a:pt x="126" y="18"/>
                    <a:pt x="169" y="18"/>
                  </a:cubicBezTo>
                  <a:close/>
                  <a:moveTo>
                    <a:pt x="18" y="111"/>
                  </a:moveTo>
                  <a:cubicBezTo>
                    <a:pt x="27" y="119"/>
                    <a:pt x="39" y="126"/>
                    <a:pt x="53" y="132"/>
                  </a:cubicBezTo>
                  <a:cubicBezTo>
                    <a:pt x="83" y="145"/>
                    <a:pt x="124" y="153"/>
                    <a:pt x="169" y="153"/>
                  </a:cubicBezTo>
                  <a:cubicBezTo>
                    <a:pt x="214" y="153"/>
                    <a:pt x="255" y="145"/>
                    <a:pt x="286" y="132"/>
                  </a:cubicBezTo>
                  <a:cubicBezTo>
                    <a:pt x="299" y="126"/>
                    <a:pt x="311" y="119"/>
                    <a:pt x="320" y="111"/>
                  </a:cubicBezTo>
                  <a:cubicBezTo>
                    <a:pt x="320" y="128"/>
                    <a:pt x="320" y="145"/>
                    <a:pt x="319" y="162"/>
                  </a:cubicBezTo>
                  <a:cubicBezTo>
                    <a:pt x="318" y="167"/>
                    <a:pt x="315" y="172"/>
                    <a:pt x="310" y="177"/>
                  </a:cubicBezTo>
                  <a:cubicBezTo>
                    <a:pt x="303" y="184"/>
                    <a:pt x="292" y="191"/>
                    <a:pt x="279" y="197"/>
                  </a:cubicBezTo>
                  <a:cubicBezTo>
                    <a:pt x="251" y="208"/>
                    <a:pt x="212" y="215"/>
                    <a:pt x="169" y="215"/>
                  </a:cubicBezTo>
                  <a:cubicBezTo>
                    <a:pt x="126" y="215"/>
                    <a:pt x="87" y="208"/>
                    <a:pt x="60" y="197"/>
                  </a:cubicBezTo>
                  <a:cubicBezTo>
                    <a:pt x="46" y="191"/>
                    <a:pt x="35" y="184"/>
                    <a:pt x="28" y="177"/>
                  </a:cubicBezTo>
                  <a:cubicBezTo>
                    <a:pt x="21" y="170"/>
                    <a:pt x="18" y="164"/>
                    <a:pt x="18" y="157"/>
                  </a:cubicBezTo>
                  <a:cubicBezTo>
                    <a:pt x="18" y="141"/>
                    <a:pt x="18" y="125"/>
                    <a:pt x="18" y="111"/>
                  </a:cubicBezTo>
                  <a:close/>
                  <a:moveTo>
                    <a:pt x="18" y="192"/>
                  </a:moveTo>
                  <a:cubicBezTo>
                    <a:pt x="27" y="200"/>
                    <a:pt x="39" y="207"/>
                    <a:pt x="53" y="213"/>
                  </a:cubicBezTo>
                  <a:cubicBezTo>
                    <a:pt x="83" y="225"/>
                    <a:pt x="124" y="233"/>
                    <a:pt x="169" y="233"/>
                  </a:cubicBezTo>
                  <a:cubicBezTo>
                    <a:pt x="214" y="233"/>
                    <a:pt x="255" y="225"/>
                    <a:pt x="285" y="213"/>
                  </a:cubicBezTo>
                  <a:cubicBezTo>
                    <a:pt x="299" y="207"/>
                    <a:pt x="310" y="200"/>
                    <a:pt x="319" y="193"/>
                  </a:cubicBezTo>
                  <a:cubicBezTo>
                    <a:pt x="319" y="210"/>
                    <a:pt x="319" y="227"/>
                    <a:pt x="319" y="245"/>
                  </a:cubicBezTo>
                  <a:cubicBezTo>
                    <a:pt x="318" y="249"/>
                    <a:pt x="315" y="254"/>
                    <a:pt x="310" y="259"/>
                  </a:cubicBezTo>
                  <a:cubicBezTo>
                    <a:pt x="303" y="265"/>
                    <a:pt x="292" y="272"/>
                    <a:pt x="279" y="278"/>
                  </a:cubicBezTo>
                  <a:cubicBezTo>
                    <a:pt x="251" y="289"/>
                    <a:pt x="212" y="297"/>
                    <a:pt x="169" y="297"/>
                  </a:cubicBezTo>
                  <a:cubicBezTo>
                    <a:pt x="126" y="297"/>
                    <a:pt x="87" y="289"/>
                    <a:pt x="60" y="278"/>
                  </a:cubicBezTo>
                  <a:cubicBezTo>
                    <a:pt x="46" y="272"/>
                    <a:pt x="35" y="265"/>
                    <a:pt x="28" y="259"/>
                  </a:cubicBezTo>
                  <a:cubicBezTo>
                    <a:pt x="21" y="252"/>
                    <a:pt x="18" y="245"/>
                    <a:pt x="18" y="239"/>
                  </a:cubicBezTo>
                  <a:cubicBezTo>
                    <a:pt x="18" y="223"/>
                    <a:pt x="18" y="205"/>
                    <a:pt x="18" y="192"/>
                  </a:cubicBezTo>
                  <a:close/>
                  <a:moveTo>
                    <a:pt x="18" y="273"/>
                  </a:moveTo>
                  <a:cubicBezTo>
                    <a:pt x="27" y="281"/>
                    <a:pt x="39" y="288"/>
                    <a:pt x="53" y="294"/>
                  </a:cubicBezTo>
                  <a:cubicBezTo>
                    <a:pt x="83" y="307"/>
                    <a:pt x="124" y="314"/>
                    <a:pt x="169" y="314"/>
                  </a:cubicBezTo>
                  <a:cubicBezTo>
                    <a:pt x="214" y="314"/>
                    <a:pt x="255" y="307"/>
                    <a:pt x="285" y="294"/>
                  </a:cubicBezTo>
                  <a:cubicBezTo>
                    <a:pt x="299" y="288"/>
                    <a:pt x="310" y="282"/>
                    <a:pt x="319" y="274"/>
                  </a:cubicBezTo>
                  <a:cubicBezTo>
                    <a:pt x="319" y="289"/>
                    <a:pt x="320" y="304"/>
                    <a:pt x="320" y="319"/>
                  </a:cubicBezTo>
                  <a:cubicBezTo>
                    <a:pt x="320" y="325"/>
                    <a:pt x="317" y="332"/>
                    <a:pt x="310" y="339"/>
                  </a:cubicBezTo>
                  <a:cubicBezTo>
                    <a:pt x="303" y="346"/>
                    <a:pt x="292" y="353"/>
                    <a:pt x="278" y="359"/>
                  </a:cubicBezTo>
                  <a:cubicBezTo>
                    <a:pt x="251" y="370"/>
                    <a:pt x="212" y="378"/>
                    <a:pt x="169" y="378"/>
                  </a:cubicBezTo>
                  <a:cubicBezTo>
                    <a:pt x="126" y="378"/>
                    <a:pt x="87" y="370"/>
                    <a:pt x="60" y="359"/>
                  </a:cubicBezTo>
                  <a:cubicBezTo>
                    <a:pt x="46" y="353"/>
                    <a:pt x="35" y="346"/>
                    <a:pt x="28" y="339"/>
                  </a:cubicBezTo>
                  <a:cubicBezTo>
                    <a:pt x="21" y="332"/>
                    <a:pt x="18" y="325"/>
                    <a:pt x="18" y="319"/>
                  </a:cubicBezTo>
                  <a:cubicBezTo>
                    <a:pt x="18" y="303"/>
                    <a:pt x="18" y="287"/>
                    <a:pt x="18" y="273"/>
                  </a:cubicBezTo>
                  <a:close/>
                </a:path>
              </a:pathLst>
            </a:custGeom>
            <a:solidFill>
              <a:srgbClr val="26262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 dirty="0">
                <a:solidFill>
                  <a:srgbClr val="262626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5" name="Rounded Panel"/>
            <p:cNvSpPr>
              <a:spLocks/>
            </p:cNvSpPr>
            <p:nvPr/>
          </p:nvSpPr>
          <p:spPr bwMode="auto">
            <a:xfrm>
              <a:off x="2806598" y="2247276"/>
              <a:ext cx="535100" cy="267882"/>
            </a:xfrm>
            <a:prstGeom prst="roundRect">
              <a:avLst>
                <a:gd name="adj" fmla="val 3328"/>
              </a:avLst>
            </a:prstGeom>
            <a:solidFill>
              <a:schemeClr val="bg1">
                <a:lumMod val="95000"/>
              </a:schemeClr>
            </a:solidFill>
            <a:ln w="6350" cap="flat" cmpd="sng" algn="ctr">
              <a:solidFill>
                <a:srgbClr val="333333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800" dirty="0" smtClean="0">
                  <a:solidFill>
                    <a:srgbClr val="262626"/>
                  </a:solidFill>
                  <a:latin typeface="나눔고딕" pitchFamily="50" charset="-127"/>
                  <a:ea typeface="나눔고딕" pitchFamily="50" charset="-127"/>
                  <a:cs typeface="Calibri" pitchFamily="34" charset="0"/>
                </a:rPr>
                <a:t>형태소</a:t>
              </a:r>
              <a:endParaRPr lang="en-US" altLang="ko-KR" sz="800" dirty="0" smtClean="0">
                <a:solidFill>
                  <a:srgbClr val="262626"/>
                </a:solidFill>
                <a:latin typeface="나눔고딕" pitchFamily="50" charset="-127"/>
                <a:ea typeface="나눔고딕" pitchFamily="50" charset="-127"/>
                <a:cs typeface="Calibri" pitchFamily="34" charset="0"/>
              </a:endParaRPr>
            </a:p>
            <a:p>
              <a:pPr algn="ctr"/>
              <a:r>
                <a:rPr lang="ko-KR" altLang="en-US" sz="800" dirty="0" smtClean="0">
                  <a:solidFill>
                    <a:srgbClr val="262626"/>
                  </a:solidFill>
                  <a:latin typeface="나눔고딕" pitchFamily="50" charset="-127"/>
                  <a:ea typeface="나눔고딕" pitchFamily="50" charset="-127"/>
                  <a:cs typeface="Calibri" pitchFamily="34" charset="0"/>
                </a:rPr>
                <a:t>분</a:t>
              </a:r>
              <a:r>
                <a:rPr lang="ko-KR" altLang="en-US" sz="800" dirty="0">
                  <a:solidFill>
                    <a:srgbClr val="262626"/>
                  </a:solidFill>
                  <a:latin typeface="나눔고딕" pitchFamily="50" charset="-127"/>
                  <a:ea typeface="나눔고딕" pitchFamily="50" charset="-127"/>
                  <a:cs typeface="Calibri" pitchFamily="34" charset="0"/>
                </a:rPr>
                <a:t>석</a:t>
              </a:r>
              <a:endParaRPr lang="en-US" sz="800" dirty="0">
                <a:solidFill>
                  <a:srgbClr val="262626"/>
                </a:solidFill>
                <a:latin typeface="나눔고딕" pitchFamily="50" charset="-127"/>
                <a:ea typeface="나눔고딕" pitchFamily="50" charset="-127"/>
                <a:cs typeface="Calibri" pitchFamily="34" charset="0"/>
              </a:endParaRPr>
            </a:p>
          </p:txBody>
        </p:sp>
        <p:sp>
          <p:nvSpPr>
            <p:cNvPr id="36" name="Rounded Panel"/>
            <p:cNvSpPr>
              <a:spLocks/>
            </p:cNvSpPr>
            <p:nvPr/>
          </p:nvSpPr>
          <p:spPr bwMode="auto">
            <a:xfrm>
              <a:off x="3227446" y="1543624"/>
              <a:ext cx="535100" cy="267882"/>
            </a:xfrm>
            <a:prstGeom prst="roundRect">
              <a:avLst>
                <a:gd name="adj" fmla="val 3328"/>
              </a:avLst>
            </a:prstGeom>
            <a:solidFill>
              <a:schemeClr val="bg1">
                <a:lumMod val="95000"/>
              </a:schemeClr>
            </a:solidFill>
            <a:ln w="6350" cap="flat" cmpd="sng" algn="ctr">
              <a:solidFill>
                <a:srgbClr val="333333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800" dirty="0" smtClean="0">
                  <a:solidFill>
                    <a:srgbClr val="262626"/>
                  </a:solidFill>
                  <a:latin typeface="나눔고딕" pitchFamily="50" charset="-127"/>
                  <a:ea typeface="나눔고딕" pitchFamily="50" charset="-127"/>
                  <a:cs typeface="Calibri" pitchFamily="34" charset="0"/>
                </a:rPr>
                <a:t>그래프 분석</a:t>
              </a:r>
              <a:endParaRPr lang="en-US" sz="800" dirty="0">
                <a:solidFill>
                  <a:srgbClr val="262626"/>
                </a:solidFill>
                <a:latin typeface="나눔고딕" pitchFamily="50" charset="-127"/>
                <a:ea typeface="나눔고딕" pitchFamily="50" charset="-127"/>
                <a:cs typeface="Calibri" pitchFamily="34" charset="0"/>
              </a:endParaRPr>
            </a:p>
          </p:txBody>
        </p:sp>
        <p:sp>
          <p:nvSpPr>
            <p:cNvPr id="37" name="Rounded Panel"/>
            <p:cNvSpPr>
              <a:spLocks/>
            </p:cNvSpPr>
            <p:nvPr/>
          </p:nvSpPr>
          <p:spPr bwMode="auto">
            <a:xfrm>
              <a:off x="3674241" y="2220606"/>
              <a:ext cx="783086" cy="267882"/>
            </a:xfrm>
            <a:prstGeom prst="roundRect">
              <a:avLst>
                <a:gd name="adj" fmla="val 3328"/>
              </a:avLst>
            </a:prstGeom>
            <a:solidFill>
              <a:schemeClr val="bg1">
                <a:lumMod val="95000"/>
              </a:schemeClr>
            </a:solidFill>
            <a:ln w="6350" cap="flat" cmpd="sng" algn="ctr">
              <a:solidFill>
                <a:srgbClr val="333333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800" dirty="0" err="1" smtClean="0">
                  <a:solidFill>
                    <a:srgbClr val="262626"/>
                  </a:solidFill>
                  <a:latin typeface="나눔고딕" pitchFamily="50" charset="-127"/>
                  <a:ea typeface="나눔고딕" pitchFamily="50" charset="-127"/>
                  <a:cs typeface="Calibri" pitchFamily="34" charset="0"/>
                </a:rPr>
                <a:t>사용자별</a:t>
              </a:r>
              <a:r>
                <a:rPr lang="ko-KR" altLang="en-US" sz="800" dirty="0" smtClean="0">
                  <a:solidFill>
                    <a:srgbClr val="262626"/>
                  </a:solidFill>
                  <a:latin typeface="나눔고딕" pitchFamily="50" charset="-127"/>
                  <a:ea typeface="나눔고딕" pitchFamily="50" charset="-127"/>
                  <a:cs typeface="Calibri" pitchFamily="34" charset="0"/>
                </a:rPr>
                <a:t> 평가</a:t>
              </a:r>
              <a:endParaRPr lang="en-US" sz="800" dirty="0">
                <a:solidFill>
                  <a:srgbClr val="262626"/>
                </a:solidFill>
                <a:latin typeface="나눔고딕" pitchFamily="50" charset="-127"/>
                <a:ea typeface="나눔고딕" pitchFamily="50" charset="-127"/>
                <a:cs typeface="Calibri" pitchFamily="34" charset="0"/>
              </a:endParaRPr>
            </a:p>
          </p:txBody>
        </p:sp>
        <p:sp>
          <p:nvSpPr>
            <p:cNvPr id="38" name="Rounded Panel"/>
            <p:cNvSpPr>
              <a:spLocks/>
            </p:cNvSpPr>
            <p:nvPr/>
          </p:nvSpPr>
          <p:spPr bwMode="auto">
            <a:xfrm>
              <a:off x="4065784" y="1748174"/>
              <a:ext cx="535100" cy="267882"/>
            </a:xfrm>
            <a:prstGeom prst="roundRect">
              <a:avLst>
                <a:gd name="adj" fmla="val 3328"/>
              </a:avLst>
            </a:prstGeom>
            <a:solidFill>
              <a:schemeClr val="bg1">
                <a:lumMod val="95000"/>
              </a:schemeClr>
            </a:solidFill>
            <a:ln w="6350" cap="flat" cmpd="sng" algn="ctr">
              <a:solidFill>
                <a:srgbClr val="333333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800" dirty="0" smtClean="0">
                  <a:solidFill>
                    <a:srgbClr val="262626"/>
                  </a:solidFill>
                  <a:latin typeface="나눔고딕" pitchFamily="50" charset="-127"/>
                  <a:ea typeface="나눔고딕" pitchFamily="50" charset="-127"/>
                  <a:cs typeface="Calibri" pitchFamily="34" charset="0"/>
                </a:rPr>
                <a:t>리더 선출</a:t>
              </a:r>
              <a:endParaRPr lang="en-US" sz="800" dirty="0">
                <a:solidFill>
                  <a:srgbClr val="262626"/>
                </a:solidFill>
                <a:latin typeface="나눔고딕" pitchFamily="50" charset="-127"/>
                <a:ea typeface="나눔고딕" pitchFamily="50" charset="-127"/>
                <a:cs typeface="Calibri" pitchFamily="34" charset="0"/>
              </a:endParaRPr>
            </a:p>
          </p:txBody>
        </p:sp>
        <p:cxnSp>
          <p:nvCxnSpPr>
            <p:cNvPr id="39" name="직선 화살표 연결선 70"/>
            <p:cNvCxnSpPr/>
            <p:nvPr/>
          </p:nvCxnSpPr>
          <p:spPr>
            <a:xfrm>
              <a:off x="2684770" y="2016056"/>
              <a:ext cx="160068" cy="20455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화살표 연결선 71"/>
            <p:cNvCxnSpPr/>
            <p:nvPr/>
          </p:nvCxnSpPr>
          <p:spPr>
            <a:xfrm flipV="1">
              <a:off x="3045668" y="1882115"/>
              <a:ext cx="227337" cy="33467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화살표 연결선 74"/>
            <p:cNvCxnSpPr/>
            <p:nvPr/>
          </p:nvCxnSpPr>
          <p:spPr>
            <a:xfrm flipV="1">
              <a:off x="3838145" y="2024839"/>
              <a:ext cx="156742" cy="11749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직선 화살표 연결선 76"/>
            <p:cNvCxnSpPr/>
            <p:nvPr/>
          </p:nvCxnSpPr>
          <p:spPr>
            <a:xfrm>
              <a:off x="3547511" y="1882115"/>
              <a:ext cx="76447" cy="30704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직선 화살표 연결선 79"/>
            <p:cNvCxnSpPr/>
            <p:nvPr/>
          </p:nvCxnSpPr>
          <p:spPr>
            <a:xfrm flipV="1">
              <a:off x="4436112" y="1539349"/>
              <a:ext cx="156742" cy="11749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/>
          <p:cNvSpPr txBox="1"/>
          <p:nvPr/>
        </p:nvSpPr>
        <p:spPr>
          <a:xfrm>
            <a:off x="1067808" y="5570542"/>
            <a:ext cx="7721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로그</a:t>
            </a:r>
            <a:r>
              <a:rPr lang="en-US" altLang="ko-KR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데이터</a:t>
            </a:r>
            <a:endParaRPr lang="ko-KR" altLang="en-US" sz="9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8" name="Arrow"/>
          <p:cNvSpPr>
            <a:spLocks noEditPoints="1"/>
          </p:cNvSpPr>
          <p:nvPr/>
        </p:nvSpPr>
        <p:spPr bwMode="auto">
          <a:xfrm>
            <a:off x="5976354" y="4625599"/>
            <a:ext cx="279566" cy="377817"/>
          </a:xfrm>
          <a:custGeom>
            <a:avLst/>
            <a:gdLst>
              <a:gd name="T0" fmla="*/ 159 w 338"/>
              <a:gd name="T1" fmla="*/ 0 h 272"/>
              <a:gd name="T2" fmla="*/ 130 w 338"/>
              <a:gd name="T3" fmla="*/ 35 h 272"/>
              <a:gd name="T4" fmla="*/ 130 w 338"/>
              <a:gd name="T5" fmla="*/ 69 h 272"/>
              <a:gd name="T6" fmla="*/ 21 w 338"/>
              <a:gd name="T7" fmla="*/ 69 h 272"/>
              <a:gd name="T8" fmla="*/ 0 w 338"/>
              <a:gd name="T9" fmla="*/ 93 h 272"/>
              <a:gd name="T10" fmla="*/ 0 w 338"/>
              <a:gd name="T11" fmla="*/ 177 h 272"/>
              <a:gd name="T12" fmla="*/ 21 w 338"/>
              <a:gd name="T13" fmla="*/ 201 h 272"/>
              <a:gd name="T14" fmla="*/ 130 w 338"/>
              <a:gd name="T15" fmla="*/ 201 h 272"/>
              <a:gd name="T16" fmla="*/ 130 w 338"/>
              <a:gd name="T17" fmla="*/ 236 h 272"/>
              <a:gd name="T18" fmla="*/ 145 w 338"/>
              <a:gd name="T19" fmla="*/ 266 h 272"/>
              <a:gd name="T20" fmla="*/ 177 w 338"/>
              <a:gd name="T21" fmla="*/ 265 h 272"/>
              <a:gd name="T22" fmla="*/ 325 w 338"/>
              <a:gd name="T23" fmla="*/ 165 h 272"/>
              <a:gd name="T24" fmla="*/ 338 w 338"/>
              <a:gd name="T25" fmla="*/ 135 h 272"/>
              <a:gd name="T26" fmla="*/ 325 w 338"/>
              <a:gd name="T27" fmla="*/ 105 h 272"/>
              <a:gd name="T28" fmla="*/ 176 w 338"/>
              <a:gd name="T29" fmla="*/ 5 h 272"/>
              <a:gd name="T30" fmla="*/ 159 w 338"/>
              <a:gd name="T31" fmla="*/ 0 h 272"/>
              <a:gd name="T32" fmla="*/ 160 w 338"/>
              <a:gd name="T33" fmla="*/ 18 h 272"/>
              <a:gd name="T34" fmla="*/ 167 w 338"/>
              <a:gd name="T35" fmla="*/ 19 h 272"/>
              <a:gd name="T36" fmla="*/ 314 w 338"/>
              <a:gd name="T37" fmla="*/ 119 h 272"/>
              <a:gd name="T38" fmla="*/ 321 w 338"/>
              <a:gd name="T39" fmla="*/ 135 h 272"/>
              <a:gd name="T40" fmla="*/ 314 w 338"/>
              <a:gd name="T41" fmla="*/ 151 h 272"/>
              <a:gd name="T42" fmla="*/ 167 w 338"/>
              <a:gd name="T43" fmla="*/ 251 h 272"/>
              <a:gd name="T44" fmla="*/ 166 w 338"/>
              <a:gd name="T45" fmla="*/ 251 h 272"/>
              <a:gd name="T46" fmla="*/ 166 w 338"/>
              <a:gd name="T47" fmla="*/ 251 h 272"/>
              <a:gd name="T48" fmla="*/ 155 w 338"/>
              <a:gd name="T49" fmla="*/ 251 h 272"/>
              <a:gd name="T50" fmla="*/ 147 w 338"/>
              <a:gd name="T51" fmla="*/ 236 h 272"/>
              <a:gd name="T52" fmla="*/ 147 w 338"/>
              <a:gd name="T53" fmla="*/ 183 h 272"/>
              <a:gd name="T54" fmla="*/ 21 w 338"/>
              <a:gd name="T55" fmla="*/ 183 h 272"/>
              <a:gd name="T56" fmla="*/ 17 w 338"/>
              <a:gd name="T57" fmla="*/ 177 h 272"/>
              <a:gd name="T58" fmla="*/ 17 w 338"/>
              <a:gd name="T59" fmla="*/ 93 h 272"/>
              <a:gd name="T60" fmla="*/ 21 w 338"/>
              <a:gd name="T61" fmla="*/ 87 h 272"/>
              <a:gd name="T62" fmla="*/ 147 w 338"/>
              <a:gd name="T63" fmla="*/ 87 h 272"/>
              <a:gd name="T64" fmla="*/ 147 w 338"/>
              <a:gd name="T65" fmla="*/ 35 h 272"/>
              <a:gd name="T66" fmla="*/ 160 w 338"/>
              <a:gd name="T67" fmla="*/ 18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38" h="272">
                <a:moveTo>
                  <a:pt x="159" y="0"/>
                </a:moveTo>
                <a:cubicBezTo>
                  <a:pt x="142" y="2"/>
                  <a:pt x="130" y="17"/>
                  <a:pt x="130" y="35"/>
                </a:cubicBezTo>
                <a:lnTo>
                  <a:pt x="130" y="69"/>
                </a:lnTo>
                <a:lnTo>
                  <a:pt x="21" y="69"/>
                </a:lnTo>
                <a:cubicBezTo>
                  <a:pt x="9" y="69"/>
                  <a:pt x="0" y="81"/>
                  <a:pt x="0" y="93"/>
                </a:cubicBezTo>
                <a:lnTo>
                  <a:pt x="0" y="177"/>
                </a:lnTo>
                <a:cubicBezTo>
                  <a:pt x="0" y="189"/>
                  <a:pt x="9" y="201"/>
                  <a:pt x="21" y="201"/>
                </a:cubicBezTo>
                <a:lnTo>
                  <a:pt x="130" y="201"/>
                </a:lnTo>
                <a:lnTo>
                  <a:pt x="130" y="236"/>
                </a:lnTo>
                <a:cubicBezTo>
                  <a:pt x="130" y="251"/>
                  <a:pt x="135" y="261"/>
                  <a:pt x="145" y="266"/>
                </a:cubicBezTo>
                <a:cubicBezTo>
                  <a:pt x="153" y="270"/>
                  <a:pt x="163" y="272"/>
                  <a:pt x="177" y="265"/>
                </a:cubicBezTo>
                <a:cubicBezTo>
                  <a:pt x="228" y="231"/>
                  <a:pt x="280" y="195"/>
                  <a:pt x="325" y="165"/>
                </a:cubicBezTo>
                <a:cubicBezTo>
                  <a:pt x="335" y="158"/>
                  <a:pt x="338" y="146"/>
                  <a:pt x="338" y="135"/>
                </a:cubicBezTo>
                <a:cubicBezTo>
                  <a:pt x="338" y="125"/>
                  <a:pt x="335" y="112"/>
                  <a:pt x="325" y="105"/>
                </a:cubicBezTo>
                <a:cubicBezTo>
                  <a:pt x="273" y="70"/>
                  <a:pt x="221" y="35"/>
                  <a:pt x="176" y="5"/>
                </a:cubicBezTo>
                <a:cubicBezTo>
                  <a:pt x="171" y="1"/>
                  <a:pt x="167" y="0"/>
                  <a:pt x="159" y="0"/>
                </a:cubicBezTo>
                <a:close/>
                <a:moveTo>
                  <a:pt x="160" y="18"/>
                </a:moveTo>
                <a:cubicBezTo>
                  <a:pt x="162" y="18"/>
                  <a:pt x="164" y="18"/>
                  <a:pt x="167" y="19"/>
                </a:cubicBezTo>
                <a:lnTo>
                  <a:pt x="314" y="119"/>
                </a:lnTo>
                <a:cubicBezTo>
                  <a:pt x="319" y="122"/>
                  <a:pt x="321" y="129"/>
                  <a:pt x="321" y="135"/>
                </a:cubicBezTo>
                <a:cubicBezTo>
                  <a:pt x="321" y="142"/>
                  <a:pt x="318" y="148"/>
                  <a:pt x="314" y="151"/>
                </a:cubicBezTo>
                <a:lnTo>
                  <a:pt x="167" y="251"/>
                </a:lnTo>
                <a:lnTo>
                  <a:pt x="166" y="251"/>
                </a:lnTo>
                <a:lnTo>
                  <a:pt x="166" y="251"/>
                </a:lnTo>
                <a:cubicBezTo>
                  <a:pt x="163" y="254"/>
                  <a:pt x="159" y="253"/>
                  <a:pt x="155" y="251"/>
                </a:cubicBezTo>
                <a:cubicBezTo>
                  <a:pt x="151" y="247"/>
                  <a:pt x="147" y="242"/>
                  <a:pt x="147" y="236"/>
                </a:cubicBezTo>
                <a:lnTo>
                  <a:pt x="147" y="183"/>
                </a:lnTo>
                <a:lnTo>
                  <a:pt x="21" y="183"/>
                </a:lnTo>
                <a:cubicBezTo>
                  <a:pt x="20" y="183"/>
                  <a:pt x="17" y="181"/>
                  <a:pt x="17" y="177"/>
                </a:cubicBezTo>
                <a:lnTo>
                  <a:pt x="17" y="93"/>
                </a:lnTo>
                <a:cubicBezTo>
                  <a:pt x="17" y="89"/>
                  <a:pt x="19" y="87"/>
                  <a:pt x="21" y="87"/>
                </a:cubicBezTo>
                <a:lnTo>
                  <a:pt x="147" y="87"/>
                </a:lnTo>
                <a:lnTo>
                  <a:pt x="147" y="35"/>
                </a:lnTo>
                <a:cubicBezTo>
                  <a:pt x="147" y="25"/>
                  <a:pt x="153" y="19"/>
                  <a:pt x="160" y="18"/>
                </a:cubicBezTo>
                <a:close/>
              </a:path>
            </a:pathLst>
          </a:custGeom>
          <a:solidFill>
            <a:srgbClr val="26262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rgbClr val="26262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915816" y="6425480"/>
            <a:ext cx="945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데이터 분석가</a:t>
            </a:r>
            <a:endParaRPr lang="en-US" altLang="ko-KR" sz="9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서비스 기획자</a:t>
            </a:r>
            <a:endParaRPr lang="ko-KR" altLang="en-US" sz="9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405432" y="5089933"/>
            <a:ext cx="9452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데이터 분석가</a:t>
            </a:r>
            <a:endParaRPr lang="ko-KR" altLang="en-US" sz="9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1" name="Copy"/>
          <p:cNvSpPr>
            <a:spLocks noEditPoints="1"/>
          </p:cNvSpPr>
          <p:nvPr/>
        </p:nvSpPr>
        <p:spPr bwMode="auto">
          <a:xfrm>
            <a:off x="1979712" y="1821269"/>
            <a:ext cx="257988" cy="280520"/>
          </a:xfrm>
          <a:custGeom>
            <a:avLst/>
            <a:gdLst>
              <a:gd name="T0" fmla="*/ 87 w 349"/>
              <a:gd name="T1" fmla="*/ 27 h 396"/>
              <a:gd name="T2" fmla="*/ 26 w 349"/>
              <a:gd name="T3" fmla="*/ 60 h 396"/>
              <a:gd name="T4" fmla="*/ 0 w 349"/>
              <a:gd name="T5" fmla="*/ 370 h 396"/>
              <a:gd name="T6" fmla="*/ 236 w 349"/>
              <a:gd name="T7" fmla="*/ 396 h 396"/>
              <a:gd name="T8" fmla="*/ 262 w 349"/>
              <a:gd name="T9" fmla="*/ 337 h 396"/>
              <a:gd name="T10" fmla="*/ 349 w 349"/>
              <a:gd name="T11" fmla="*/ 311 h 396"/>
              <a:gd name="T12" fmla="*/ 345 w 349"/>
              <a:gd name="T13" fmla="*/ 86 h 396"/>
              <a:gd name="T14" fmla="*/ 308 w 349"/>
              <a:gd name="T15" fmla="*/ 41 h 396"/>
              <a:gd name="T16" fmla="*/ 264 w 349"/>
              <a:gd name="T17" fmla="*/ 5 h 396"/>
              <a:gd name="T18" fmla="*/ 113 w 349"/>
              <a:gd name="T19" fmla="*/ 1 h 396"/>
              <a:gd name="T20" fmla="*/ 233 w 349"/>
              <a:gd name="T21" fmla="*/ 18 h 396"/>
              <a:gd name="T22" fmla="*/ 241 w 349"/>
              <a:gd name="T23" fmla="*/ 109 h 396"/>
              <a:gd name="T24" fmla="*/ 332 w 349"/>
              <a:gd name="T25" fmla="*/ 116 h 396"/>
              <a:gd name="T26" fmla="*/ 323 w 349"/>
              <a:gd name="T27" fmla="*/ 320 h 396"/>
              <a:gd name="T28" fmla="*/ 262 w 349"/>
              <a:gd name="T29" fmla="*/ 288 h 396"/>
              <a:gd name="T30" fmla="*/ 308 w 349"/>
              <a:gd name="T31" fmla="*/ 285 h 396"/>
              <a:gd name="T32" fmla="*/ 308 w 349"/>
              <a:gd name="T33" fmla="*/ 273 h 396"/>
              <a:gd name="T34" fmla="*/ 262 w 349"/>
              <a:gd name="T35" fmla="*/ 271 h 396"/>
              <a:gd name="T36" fmla="*/ 302 w 349"/>
              <a:gd name="T37" fmla="*/ 227 h 396"/>
              <a:gd name="T38" fmla="*/ 310 w 349"/>
              <a:gd name="T39" fmla="*/ 218 h 396"/>
              <a:gd name="T40" fmla="*/ 302 w 349"/>
              <a:gd name="T41" fmla="*/ 210 h 396"/>
              <a:gd name="T42" fmla="*/ 262 w 349"/>
              <a:gd name="T43" fmla="*/ 166 h 396"/>
              <a:gd name="T44" fmla="*/ 309 w 349"/>
              <a:gd name="T45" fmla="*/ 163 h 396"/>
              <a:gd name="T46" fmla="*/ 308 w 349"/>
              <a:gd name="T47" fmla="*/ 151 h 396"/>
              <a:gd name="T48" fmla="*/ 260 w 349"/>
              <a:gd name="T49" fmla="*/ 149 h 396"/>
              <a:gd name="T50" fmla="*/ 249 w 349"/>
              <a:gd name="T51" fmla="*/ 130 h 396"/>
              <a:gd name="T52" fmla="*/ 190 w 349"/>
              <a:gd name="T53" fmla="*/ 72 h 396"/>
              <a:gd name="T54" fmla="*/ 104 w 349"/>
              <a:gd name="T55" fmla="*/ 60 h 396"/>
              <a:gd name="T56" fmla="*/ 113 w 349"/>
              <a:gd name="T57" fmla="*/ 18 h 396"/>
              <a:gd name="T58" fmla="*/ 255 w 349"/>
              <a:gd name="T59" fmla="*/ 20 h 396"/>
              <a:gd name="T60" fmla="*/ 296 w 349"/>
              <a:gd name="T61" fmla="*/ 53 h 396"/>
              <a:gd name="T62" fmla="*/ 330 w 349"/>
              <a:gd name="T63" fmla="*/ 94 h 396"/>
              <a:gd name="T64" fmla="*/ 259 w 349"/>
              <a:gd name="T65" fmla="*/ 99 h 396"/>
              <a:gd name="T66" fmla="*/ 250 w 349"/>
              <a:gd name="T67" fmla="*/ 92 h 396"/>
              <a:gd name="T68" fmla="*/ 26 w 349"/>
              <a:gd name="T69" fmla="*/ 77 h 396"/>
              <a:gd name="T70" fmla="*/ 146 w 349"/>
              <a:gd name="T71" fmla="*/ 151 h 396"/>
              <a:gd name="T72" fmla="*/ 245 w 349"/>
              <a:gd name="T73" fmla="*/ 175 h 396"/>
              <a:gd name="T74" fmla="*/ 236 w 349"/>
              <a:gd name="T75" fmla="*/ 379 h 396"/>
              <a:gd name="T76" fmla="*/ 17 w 349"/>
              <a:gd name="T77" fmla="*/ 370 h 396"/>
              <a:gd name="T78" fmla="*/ 26 w 349"/>
              <a:gd name="T79" fmla="*/ 77 h 396"/>
              <a:gd name="T80" fmla="*/ 180 w 349"/>
              <a:gd name="T81" fmla="*/ 86 h 396"/>
              <a:gd name="T82" fmla="*/ 235 w 349"/>
              <a:gd name="T83" fmla="*/ 141 h 396"/>
              <a:gd name="T84" fmla="*/ 245 w 349"/>
              <a:gd name="T85" fmla="*/ 158 h 396"/>
              <a:gd name="T86" fmla="*/ 163 w 349"/>
              <a:gd name="T87" fmla="*/ 151 h 396"/>
              <a:gd name="T88" fmla="*/ 47 w 349"/>
              <a:gd name="T89" fmla="*/ 207 h 396"/>
              <a:gd name="T90" fmla="*/ 38 w 349"/>
              <a:gd name="T91" fmla="*/ 215 h 396"/>
              <a:gd name="T92" fmla="*/ 47 w 349"/>
              <a:gd name="T93" fmla="*/ 224 h 396"/>
              <a:gd name="T94" fmla="*/ 221 w 349"/>
              <a:gd name="T95" fmla="*/ 221 h 396"/>
              <a:gd name="T96" fmla="*/ 221 w 349"/>
              <a:gd name="T97" fmla="*/ 209 h 396"/>
              <a:gd name="T98" fmla="*/ 47 w 349"/>
              <a:gd name="T99" fmla="*/ 207 h 396"/>
              <a:gd name="T100" fmla="*/ 41 w 349"/>
              <a:gd name="T101" fmla="*/ 271 h 396"/>
              <a:gd name="T102" fmla="*/ 41 w 349"/>
              <a:gd name="T103" fmla="*/ 283 h 396"/>
              <a:gd name="T104" fmla="*/ 215 w 349"/>
              <a:gd name="T105" fmla="*/ 286 h 396"/>
              <a:gd name="T106" fmla="*/ 224 w 349"/>
              <a:gd name="T107" fmla="*/ 277 h 396"/>
              <a:gd name="T108" fmla="*/ 215 w 349"/>
              <a:gd name="T109" fmla="*/ 269 h 396"/>
              <a:gd name="T110" fmla="*/ 47 w 349"/>
              <a:gd name="T111" fmla="*/ 330 h 396"/>
              <a:gd name="T112" fmla="*/ 38 w 349"/>
              <a:gd name="T113" fmla="*/ 338 h 396"/>
              <a:gd name="T114" fmla="*/ 47 w 349"/>
              <a:gd name="T115" fmla="*/ 347 h 396"/>
              <a:gd name="T116" fmla="*/ 221 w 349"/>
              <a:gd name="T117" fmla="*/ 344 h 396"/>
              <a:gd name="T118" fmla="*/ 221 w 349"/>
              <a:gd name="T119" fmla="*/ 332 h 396"/>
              <a:gd name="T120" fmla="*/ 47 w 349"/>
              <a:gd name="T121" fmla="*/ 330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9" h="396">
                <a:moveTo>
                  <a:pt x="113" y="1"/>
                </a:moveTo>
                <a:cubicBezTo>
                  <a:pt x="98" y="1"/>
                  <a:pt x="87" y="14"/>
                  <a:pt x="87" y="27"/>
                </a:cubicBezTo>
                <a:lnTo>
                  <a:pt x="87" y="60"/>
                </a:lnTo>
                <a:lnTo>
                  <a:pt x="26" y="60"/>
                </a:lnTo>
                <a:cubicBezTo>
                  <a:pt x="11" y="60"/>
                  <a:pt x="0" y="72"/>
                  <a:pt x="0" y="86"/>
                </a:cubicBezTo>
                <a:lnTo>
                  <a:pt x="0" y="370"/>
                </a:lnTo>
                <a:cubicBezTo>
                  <a:pt x="0" y="384"/>
                  <a:pt x="12" y="396"/>
                  <a:pt x="26" y="396"/>
                </a:cubicBezTo>
                <a:lnTo>
                  <a:pt x="236" y="396"/>
                </a:lnTo>
                <a:cubicBezTo>
                  <a:pt x="250" y="396"/>
                  <a:pt x="262" y="385"/>
                  <a:pt x="262" y="370"/>
                </a:cubicBezTo>
                <a:lnTo>
                  <a:pt x="262" y="337"/>
                </a:lnTo>
                <a:lnTo>
                  <a:pt x="323" y="337"/>
                </a:lnTo>
                <a:cubicBezTo>
                  <a:pt x="337" y="337"/>
                  <a:pt x="349" y="326"/>
                  <a:pt x="349" y="311"/>
                </a:cubicBezTo>
                <a:cubicBezTo>
                  <a:pt x="349" y="241"/>
                  <a:pt x="349" y="167"/>
                  <a:pt x="349" y="99"/>
                </a:cubicBezTo>
                <a:cubicBezTo>
                  <a:pt x="349" y="94"/>
                  <a:pt x="348" y="90"/>
                  <a:pt x="345" y="86"/>
                </a:cubicBezTo>
                <a:cubicBezTo>
                  <a:pt x="343" y="81"/>
                  <a:pt x="340" y="77"/>
                  <a:pt x="336" y="72"/>
                </a:cubicBezTo>
                <a:cubicBezTo>
                  <a:pt x="328" y="62"/>
                  <a:pt x="318" y="51"/>
                  <a:pt x="308" y="41"/>
                </a:cubicBezTo>
                <a:cubicBezTo>
                  <a:pt x="297" y="31"/>
                  <a:pt x="286" y="21"/>
                  <a:pt x="277" y="14"/>
                </a:cubicBezTo>
                <a:cubicBezTo>
                  <a:pt x="272" y="10"/>
                  <a:pt x="268" y="7"/>
                  <a:pt x="264" y="5"/>
                </a:cubicBezTo>
                <a:cubicBezTo>
                  <a:pt x="259" y="2"/>
                  <a:pt x="256" y="1"/>
                  <a:pt x="251" y="1"/>
                </a:cubicBezTo>
                <a:cubicBezTo>
                  <a:pt x="205" y="0"/>
                  <a:pt x="159" y="1"/>
                  <a:pt x="113" y="1"/>
                </a:cubicBezTo>
                <a:close/>
                <a:moveTo>
                  <a:pt x="113" y="18"/>
                </a:moveTo>
                <a:lnTo>
                  <a:pt x="233" y="18"/>
                </a:lnTo>
                <a:lnTo>
                  <a:pt x="233" y="92"/>
                </a:lnTo>
                <a:cubicBezTo>
                  <a:pt x="233" y="99"/>
                  <a:pt x="236" y="105"/>
                  <a:pt x="241" y="109"/>
                </a:cubicBezTo>
                <a:cubicBezTo>
                  <a:pt x="246" y="113"/>
                  <a:pt x="252" y="116"/>
                  <a:pt x="259" y="116"/>
                </a:cubicBezTo>
                <a:lnTo>
                  <a:pt x="332" y="116"/>
                </a:lnTo>
                <a:lnTo>
                  <a:pt x="332" y="311"/>
                </a:lnTo>
                <a:cubicBezTo>
                  <a:pt x="332" y="317"/>
                  <a:pt x="329" y="320"/>
                  <a:pt x="323" y="320"/>
                </a:cubicBezTo>
                <a:lnTo>
                  <a:pt x="262" y="320"/>
                </a:lnTo>
                <a:lnTo>
                  <a:pt x="262" y="288"/>
                </a:lnTo>
                <a:lnTo>
                  <a:pt x="302" y="288"/>
                </a:lnTo>
                <a:cubicBezTo>
                  <a:pt x="304" y="288"/>
                  <a:pt x="306" y="287"/>
                  <a:pt x="308" y="285"/>
                </a:cubicBezTo>
                <a:cubicBezTo>
                  <a:pt x="310" y="284"/>
                  <a:pt x="311" y="281"/>
                  <a:pt x="311" y="279"/>
                </a:cubicBezTo>
                <a:cubicBezTo>
                  <a:pt x="311" y="277"/>
                  <a:pt x="310" y="275"/>
                  <a:pt x="308" y="273"/>
                </a:cubicBezTo>
                <a:cubicBezTo>
                  <a:pt x="306" y="271"/>
                  <a:pt x="304" y="270"/>
                  <a:pt x="302" y="271"/>
                </a:cubicBezTo>
                <a:lnTo>
                  <a:pt x="262" y="271"/>
                </a:lnTo>
                <a:lnTo>
                  <a:pt x="262" y="227"/>
                </a:lnTo>
                <a:lnTo>
                  <a:pt x="302" y="227"/>
                </a:lnTo>
                <a:cubicBezTo>
                  <a:pt x="304" y="227"/>
                  <a:pt x="306" y="226"/>
                  <a:pt x="308" y="224"/>
                </a:cubicBezTo>
                <a:cubicBezTo>
                  <a:pt x="310" y="222"/>
                  <a:pt x="310" y="220"/>
                  <a:pt x="310" y="218"/>
                </a:cubicBezTo>
                <a:cubicBezTo>
                  <a:pt x="310" y="216"/>
                  <a:pt x="310" y="214"/>
                  <a:pt x="308" y="212"/>
                </a:cubicBezTo>
                <a:cubicBezTo>
                  <a:pt x="306" y="210"/>
                  <a:pt x="304" y="210"/>
                  <a:pt x="302" y="210"/>
                </a:cubicBezTo>
                <a:lnTo>
                  <a:pt x="262" y="210"/>
                </a:lnTo>
                <a:lnTo>
                  <a:pt x="262" y="166"/>
                </a:lnTo>
                <a:lnTo>
                  <a:pt x="302" y="166"/>
                </a:lnTo>
                <a:cubicBezTo>
                  <a:pt x="305" y="166"/>
                  <a:pt x="307" y="165"/>
                  <a:pt x="309" y="163"/>
                </a:cubicBezTo>
                <a:cubicBezTo>
                  <a:pt x="311" y="161"/>
                  <a:pt x="311" y="159"/>
                  <a:pt x="311" y="157"/>
                </a:cubicBezTo>
                <a:cubicBezTo>
                  <a:pt x="311" y="155"/>
                  <a:pt x="310" y="153"/>
                  <a:pt x="308" y="151"/>
                </a:cubicBezTo>
                <a:cubicBezTo>
                  <a:pt x="306" y="150"/>
                  <a:pt x="305" y="149"/>
                  <a:pt x="302" y="149"/>
                </a:cubicBezTo>
                <a:lnTo>
                  <a:pt x="260" y="149"/>
                </a:lnTo>
                <a:cubicBezTo>
                  <a:pt x="260" y="147"/>
                  <a:pt x="259" y="146"/>
                  <a:pt x="258" y="144"/>
                </a:cubicBezTo>
                <a:cubicBezTo>
                  <a:pt x="256" y="140"/>
                  <a:pt x="253" y="135"/>
                  <a:pt x="249" y="130"/>
                </a:cubicBezTo>
                <a:cubicBezTo>
                  <a:pt x="241" y="121"/>
                  <a:pt x="231" y="110"/>
                  <a:pt x="221" y="99"/>
                </a:cubicBezTo>
                <a:cubicBezTo>
                  <a:pt x="210" y="89"/>
                  <a:pt x="199" y="80"/>
                  <a:pt x="190" y="72"/>
                </a:cubicBezTo>
                <a:cubicBezTo>
                  <a:pt x="182" y="65"/>
                  <a:pt x="175" y="61"/>
                  <a:pt x="164" y="60"/>
                </a:cubicBezTo>
                <a:cubicBezTo>
                  <a:pt x="144" y="59"/>
                  <a:pt x="124" y="60"/>
                  <a:pt x="104" y="60"/>
                </a:cubicBezTo>
                <a:lnTo>
                  <a:pt x="104" y="27"/>
                </a:lnTo>
                <a:cubicBezTo>
                  <a:pt x="104" y="22"/>
                  <a:pt x="108" y="18"/>
                  <a:pt x="113" y="18"/>
                </a:cubicBezTo>
                <a:close/>
                <a:moveTo>
                  <a:pt x="250" y="18"/>
                </a:moveTo>
                <a:cubicBezTo>
                  <a:pt x="252" y="18"/>
                  <a:pt x="254" y="19"/>
                  <a:pt x="255" y="20"/>
                </a:cubicBezTo>
                <a:cubicBezTo>
                  <a:pt x="258" y="21"/>
                  <a:pt x="262" y="24"/>
                  <a:pt x="267" y="27"/>
                </a:cubicBezTo>
                <a:cubicBezTo>
                  <a:pt x="275" y="34"/>
                  <a:pt x="286" y="43"/>
                  <a:pt x="296" y="53"/>
                </a:cubicBezTo>
                <a:cubicBezTo>
                  <a:pt x="306" y="63"/>
                  <a:pt x="316" y="73"/>
                  <a:pt x="322" y="82"/>
                </a:cubicBezTo>
                <a:cubicBezTo>
                  <a:pt x="326" y="87"/>
                  <a:pt x="329" y="91"/>
                  <a:pt x="330" y="94"/>
                </a:cubicBezTo>
                <a:cubicBezTo>
                  <a:pt x="331" y="96"/>
                  <a:pt x="332" y="98"/>
                  <a:pt x="332" y="99"/>
                </a:cubicBezTo>
                <a:lnTo>
                  <a:pt x="259" y="99"/>
                </a:lnTo>
                <a:cubicBezTo>
                  <a:pt x="256" y="99"/>
                  <a:pt x="253" y="98"/>
                  <a:pt x="252" y="97"/>
                </a:cubicBezTo>
                <a:cubicBezTo>
                  <a:pt x="251" y="95"/>
                  <a:pt x="250" y="94"/>
                  <a:pt x="250" y="92"/>
                </a:cubicBezTo>
                <a:lnTo>
                  <a:pt x="250" y="18"/>
                </a:lnTo>
                <a:close/>
                <a:moveTo>
                  <a:pt x="26" y="77"/>
                </a:moveTo>
                <a:lnTo>
                  <a:pt x="146" y="77"/>
                </a:lnTo>
                <a:lnTo>
                  <a:pt x="146" y="151"/>
                </a:lnTo>
                <a:cubicBezTo>
                  <a:pt x="146" y="164"/>
                  <a:pt x="158" y="175"/>
                  <a:pt x="172" y="175"/>
                </a:cubicBezTo>
                <a:lnTo>
                  <a:pt x="245" y="175"/>
                </a:lnTo>
                <a:lnTo>
                  <a:pt x="245" y="370"/>
                </a:lnTo>
                <a:cubicBezTo>
                  <a:pt x="245" y="376"/>
                  <a:pt x="242" y="379"/>
                  <a:pt x="236" y="379"/>
                </a:cubicBezTo>
                <a:lnTo>
                  <a:pt x="26" y="379"/>
                </a:lnTo>
                <a:cubicBezTo>
                  <a:pt x="20" y="379"/>
                  <a:pt x="17" y="376"/>
                  <a:pt x="17" y="370"/>
                </a:cubicBezTo>
                <a:lnTo>
                  <a:pt x="17" y="86"/>
                </a:lnTo>
                <a:cubicBezTo>
                  <a:pt x="17" y="80"/>
                  <a:pt x="20" y="77"/>
                  <a:pt x="26" y="77"/>
                </a:cubicBezTo>
                <a:close/>
                <a:moveTo>
                  <a:pt x="163" y="77"/>
                </a:moveTo>
                <a:cubicBezTo>
                  <a:pt x="169" y="78"/>
                  <a:pt x="172" y="80"/>
                  <a:pt x="180" y="86"/>
                </a:cubicBezTo>
                <a:cubicBezTo>
                  <a:pt x="188" y="93"/>
                  <a:pt x="199" y="102"/>
                  <a:pt x="209" y="112"/>
                </a:cubicBezTo>
                <a:cubicBezTo>
                  <a:pt x="219" y="121"/>
                  <a:pt x="228" y="132"/>
                  <a:pt x="235" y="141"/>
                </a:cubicBezTo>
                <a:cubicBezTo>
                  <a:pt x="238" y="145"/>
                  <a:pt x="241" y="149"/>
                  <a:pt x="243" y="152"/>
                </a:cubicBezTo>
                <a:cubicBezTo>
                  <a:pt x="244" y="155"/>
                  <a:pt x="245" y="157"/>
                  <a:pt x="245" y="158"/>
                </a:cubicBezTo>
                <a:lnTo>
                  <a:pt x="172" y="158"/>
                </a:lnTo>
                <a:cubicBezTo>
                  <a:pt x="166" y="158"/>
                  <a:pt x="163" y="154"/>
                  <a:pt x="163" y="151"/>
                </a:cubicBezTo>
                <a:lnTo>
                  <a:pt x="163" y="77"/>
                </a:lnTo>
                <a:close/>
                <a:moveTo>
                  <a:pt x="47" y="207"/>
                </a:moveTo>
                <a:cubicBezTo>
                  <a:pt x="45" y="207"/>
                  <a:pt x="42" y="207"/>
                  <a:pt x="41" y="209"/>
                </a:cubicBezTo>
                <a:cubicBezTo>
                  <a:pt x="39" y="211"/>
                  <a:pt x="38" y="213"/>
                  <a:pt x="38" y="215"/>
                </a:cubicBezTo>
                <a:cubicBezTo>
                  <a:pt x="38" y="217"/>
                  <a:pt x="39" y="219"/>
                  <a:pt x="41" y="221"/>
                </a:cubicBezTo>
                <a:cubicBezTo>
                  <a:pt x="42" y="223"/>
                  <a:pt x="45" y="224"/>
                  <a:pt x="47" y="224"/>
                </a:cubicBezTo>
                <a:lnTo>
                  <a:pt x="215" y="224"/>
                </a:lnTo>
                <a:cubicBezTo>
                  <a:pt x="217" y="224"/>
                  <a:pt x="219" y="223"/>
                  <a:pt x="221" y="221"/>
                </a:cubicBezTo>
                <a:cubicBezTo>
                  <a:pt x="222" y="219"/>
                  <a:pt x="223" y="217"/>
                  <a:pt x="223" y="215"/>
                </a:cubicBezTo>
                <a:cubicBezTo>
                  <a:pt x="223" y="213"/>
                  <a:pt x="222" y="211"/>
                  <a:pt x="221" y="209"/>
                </a:cubicBezTo>
                <a:cubicBezTo>
                  <a:pt x="219" y="207"/>
                  <a:pt x="217" y="207"/>
                  <a:pt x="215" y="207"/>
                </a:cubicBezTo>
                <a:lnTo>
                  <a:pt x="47" y="207"/>
                </a:lnTo>
                <a:close/>
                <a:moveTo>
                  <a:pt x="47" y="269"/>
                </a:moveTo>
                <a:cubicBezTo>
                  <a:pt x="45" y="268"/>
                  <a:pt x="42" y="269"/>
                  <a:pt x="41" y="271"/>
                </a:cubicBezTo>
                <a:cubicBezTo>
                  <a:pt x="39" y="273"/>
                  <a:pt x="38" y="275"/>
                  <a:pt x="38" y="277"/>
                </a:cubicBezTo>
                <a:cubicBezTo>
                  <a:pt x="38" y="279"/>
                  <a:pt x="39" y="282"/>
                  <a:pt x="41" y="283"/>
                </a:cubicBezTo>
                <a:cubicBezTo>
                  <a:pt x="42" y="285"/>
                  <a:pt x="45" y="286"/>
                  <a:pt x="47" y="286"/>
                </a:cubicBezTo>
                <a:lnTo>
                  <a:pt x="215" y="286"/>
                </a:lnTo>
                <a:cubicBezTo>
                  <a:pt x="217" y="286"/>
                  <a:pt x="219" y="285"/>
                  <a:pt x="221" y="283"/>
                </a:cubicBezTo>
                <a:cubicBezTo>
                  <a:pt x="223" y="282"/>
                  <a:pt x="224" y="279"/>
                  <a:pt x="224" y="277"/>
                </a:cubicBezTo>
                <a:cubicBezTo>
                  <a:pt x="224" y="275"/>
                  <a:pt x="223" y="273"/>
                  <a:pt x="221" y="271"/>
                </a:cubicBezTo>
                <a:cubicBezTo>
                  <a:pt x="219" y="269"/>
                  <a:pt x="217" y="268"/>
                  <a:pt x="215" y="269"/>
                </a:cubicBezTo>
                <a:lnTo>
                  <a:pt x="47" y="269"/>
                </a:lnTo>
                <a:close/>
                <a:moveTo>
                  <a:pt x="47" y="330"/>
                </a:moveTo>
                <a:cubicBezTo>
                  <a:pt x="45" y="330"/>
                  <a:pt x="42" y="330"/>
                  <a:pt x="41" y="332"/>
                </a:cubicBezTo>
                <a:cubicBezTo>
                  <a:pt x="39" y="334"/>
                  <a:pt x="38" y="336"/>
                  <a:pt x="38" y="338"/>
                </a:cubicBezTo>
                <a:cubicBezTo>
                  <a:pt x="38" y="340"/>
                  <a:pt x="39" y="343"/>
                  <a:pt x="41" y="344"/>
                </a:cubicBezTo>
                <a:cubicBezTo>
                  <a:pt x="42" y="346"/>
                  <a:pt x="45" y="347"/>
                  <a:pt x="47" y="347"/>
                </a:cubicBezTo>
                <a:lnTo>
                  <a:pt x="215" y="347"/>
                </a:lnTo>
                <a:cubicBezTo>
                  <a:pt x="217" y="347"/>
                  <a:pt x="219" y="346"/>
                  <a:pt x="221" y="344"/>
                </a:cubicBezTo>
                <a:cubicBezTo>
                  <a:pt x="223" y="343"/>
                  <a:pt x="224" y="340"/>
                  <a:pt x="224" y="338"/>
                </a:cubicBezTo>
                <a:cubicBezTo>
                  <a:pt x="224" y="336"/>
                  <a:pt x="223" y="334"/>
                  <a:pt x="221" y="332"/>
                </a:cubicBezTo>
                <a:cubicBezTo>
                  <a:pt x="219" y="330"/>
                  <a:pt x="217" y="330"/>
                  <a:pt x="215" y="330"/>
                </a:cubicBezTo>
                <a:lnTo>
                  <a:pt x="47" y="330"/>
                </a:lnTo>
                <a:close/>
              </a:path>
            </a:pathLst>
          </a:custGeom>
          <a:solidFill>
            <a:srgbClr val="26262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rgbClr val="262626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62" name="Browser"/>
          <p:cNvGrpSpPr/>
          <p:nvPr>
            <p:custDataLst>
              <p:tags r:id="rId1"/>
            </p:custDataLst>
          </p:nvPr>
        </p:nvGrpSpPr>
        <p:grpSpPr>
          <a:xfrm>
            <a:off x="2655131" y="1312015"/>
            <a:ext cx="4157213" cy="1924408"/>
            <a:chOff x="508000" y="1416847"/>
            <a:chExt cx="8992669" cy="4405075"/>
          </a:xfrm>
        </p:grpSpPr>
        <p:sp>
          <p:nvSpPr>
            <p:cNvPr id="63" name="Window Outer"/>
            <p:cNvSpPr/>
            <p:nvPr>
              <p:custDataLst>
                <p:tags r:id="rId2"/>
              </p:custDataLst>
            </p:nvPr>
          </p:nvSpPr>
          <p:spPr>
            <a:xfrm>
              <a:off x="508000" y="1416847"/>
              <a:ext cx="8992669" cy="4405075"/>
            </a:xfrm>
            <a:prstGeom prst="roundRect">
              <a:avLst>
                <a:gd name="adj" fmla="val 580"/>
              </a:avLst>
            </a:prstGeom>
            <a:solidFill>
              <a:schemeClr val="bg1">
                <a:lumMod val="50000"/>
              </a:schemeClr>
            </a:solidFill>
            <a:ln w="6350">
              <a:solidFill>
                <a:srgbClr val="33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28800" rIns="72000" bIns="28800" rtlCol="0" anchor="t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10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Browser</a:t>
              </a:r>
              <a:endParaRPr lang="en-US" sz="1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" name="Window Inner"/>
            <p:cNvSpPr/>
            <p:nvPr>
              <p:custDataLst>
                <p:tags r:id="rId3"/>
              </p:custDataLst>
            </p:nvPr>
          </p:nvSpPr>
          <p:spPr>
            <a:xfrm>
              <a:off x="569180" y="2436149"/>
              <a:ext cx="8870308" cy="33160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33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>
                <a:solidFill>
                  <a:srgbClr val="262626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5" name="Address Box"/>
            <p:cNvSpPr/>
            <p:nvPr>
              <p:custDataLst>
                <p:tags r:id="rId4"/>
              </p:custDataLst>
            </p:nvPr>
          </p:nvSpPr>
          <p:spPr>
            <a:xfrm>
              <a:off x="2746963" y="1949469"/>
              <a:ext cx="4077171" cy="378282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6350">
              <a:solidFill>
                <a:srgbClr val="33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sz="900" smtClean="0">
                  <a:solidFill>
                    <a:srgbClr val="262626"/>
                  </a:solidFill>
                  <a:latin typeface="Calibri" pitchFamily="34" charset="0"/>
                  <a:cs typeface="Calibri" pitchFamily="34" charset="0"/>
                </a:rPr>
                <a:t>인포메이션 카탈로그</a:t>
              </a:r>
              <a:endParaRPr lang="en-US" sz="900" dirty="0">
                <a:solidFill>
                  <a:srgbClr val="262626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6" name="Search Box"/>
            <p:cNvSpPr/>
            <p:nvPr>
              <p:custDataLst>
                <p:tags r:id="rId5"/>
              </p:custDataLst>
            </p:nvPr>
          </p:nvSpPr>
          <p:spPr>
            <a:xfrm>
              <a:off x="6920933" y="1949469"/>
              <a:ext cx="2518554" cy="378282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6350">
              <a:solidFill>
                <a:srgbClr val="33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9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Search</a:t>
              </a:r>
              <a:endParaRPr lang="en-US" sz="9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67" name="Browser Buttons"/>
            <p:cNvGrpSpPr/>
            <p:nvPr/>
          </p:nvGrpSpPr>
          <p:grpSpPr>
            <a:xfrm>
              <a:off x="687266" y="1955405"/>
              <a:ext cx="1810519" cy="366407"/>
              <a:chOff x="707953" y="1997416"/>
              <a:chExt cx="1810519" cy="366407"/>
            </a:xfrm>
          </p:grpSpPr>
          <p:sp>
            <p:nvSpPr>
              <p:cNvPr id="72" name="Cancel Button"/>
              <p:cNvSpPr>
                <a:spLocks noChangeAspect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2205979" y="2013239"/>
                <a:ext cx="312493" cy="334767"/>
              </a:xfrm>
              <a:custGeom>
                <a:avLst/>
                <a:gdLst>
                  <a:gd name="T0" fmla="*/ 245 w 281"/>
                  <a:gd name="T1" fmla="*/ 5 h 280"/>
                  <a:gd name="T2" fmla="*/ 225 w 281"/>
                  <a:gd name="T3" fmla="*/ 5 h 280"/>
                  <a:gd name="T4" fmla="*/ 140 w 281"/>
                  <a:gd name="T5" fmla="*/ 90 h 280"/>
                  <a:gd name="T6" fmla="*/ 56 w 281"/>
                  <a:gd name="T7" fmla="*/ 5 h 280"/>
                  <a:gd name="T8" fmla="*/ 36 w 281"/>
                  <a:gd name="T9" fmla="*/ 5 h 280"/>
                  <a:gd name="T10" fmla="*/ 6 w 281"/>
                  <a:gd name="T11" fmla="*/ 35 h 280"/>
                  <a:gd name="T12" fmla="*/ 6 w 281"/>
                  <a:gd name="T13" fmla="*/ 55 h 280"/>
                  <a:gd name="T14" fmla="*/ 91 w 281"/>
                  <a:gd name="T15" fmla="*/ 140 h 280"/>
                  <a:gd name="T16" fmla="*/ 6 w 281"/>
                  <a:gd name="T17" fmla="*/ 225 h 280"/>
                  <a:gd name="T18" fmla="*/ 6 w 281"/>
                  <a:gd name="T19" fmla="*/ 245 h 280"/>
                  <a:gd name="T20" fmla="*/ 36 w 281"/>
                  <a:gd name="T21" fmla="*/ 274 h 280"/>
                  <a:gd name="T22" fmla="*/ 56 w 281"/>
                  <a:gd name="T23" fmla="*/ 274 h 280"/>
                  <a:gd name="T24" fmla="*/ 140 w 281"/>
                  <a:gd name="T25" fmla="*/ 190 h 280"/>
                  <a:gd name="T26" fmla="*/ 225 w 281"/>
                  <a:gd name="T27" fmla="*/ 274 h 280"/>
                  <a:gd name="T28" fmla="*/ 245 w 281"/>
                  <a:gd name="T29" fmla="*/ 274 h 280"/>
                  <a:gd name="T30" fmla="*/ 275 w 281"/>
                  <a:gd name="T31" fmla="*/ 245 h 280"/>
                  <a:gd name="T32" fmla="*/ 275 w 281"/>
                  <a:gd name="T33" fmla="*/ 225 h 280"/>
                  <a:gd name="T34" fmla="*/ 190 w 281"/>
                  <a:gd name="T35" fmla="*/ 140 h 280"/>
                  <a:gd name="T36" fmla="*/ 275 w 281"/>
                  <a:gd name="T37" fmla="*/ 55 h 280"/>
                  <a:gd name="T38" fmla="*/ 275 w 281"/>
                  <a:gd name="T39" fmla="*/ 35 h 280"/>
                  <a:gd name="T40" fmla="*/ 245 w 281"/>
                  <a:gd name="T41" fmla="*/ 5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1" h="280">
                    <a:moveTo>
                      <a:pt x="245" y="5"/>
                    </a:moveTo>
                    <a:cubicBezTo>
                      <a:pt x="240" y="0"/>
                      <a:pt x="231" y="0"/>
                      <a:pt x="225" y="5"/>
                    </a:cubicBezTo>
                    <a:lnTo>
                      <a:pt x="140" y="90"/>
                    </a:lnTo>
                    <a:lnTo>
                      <a:pt x="56" y="5"/>
                    </a:lnTo>
                    <a:cubicBezTo>
                      <a:pt x="50" y="0"/>
                      <a:pt x="41" y="0"/>
                      <a:pt x="36" y="5"/>
                    </a:cubicBezTo>
                    <a:lnTo>
                      <a:pt x="6" y="35"/>
                    </a:lnTo>
                    <a:cubicBezTo>
                      <a:pt x="0" y="41"/>
                      <a:pt x="0" y="49"/>
                      <a:pt x="6" y="55"/>
                    </a:cubicBezTo>
                    <a:lnTo>
                      <a:pt x="91" y="140"/>
                    </a:lnTo>
                    <a:lnTo>
                      <a:pt x="6" y="225"/>
                    </a:lnTo>
                    <a:cubicBezTo>
                      <a:pt x="0" y="230"/>
                      <a:pt x="0" y="239"/>
                      <a:pt x="6" y="245"/>
                    </a:cubicBezTo>
                    <a:lnTo>
                      <a:pt x="36" y="274"/>
                    </a:lnTo>
                    <a:cubicBezTo>
                      <a:pt x="41" y="280"/>
                      <a:pt x="50" y="280"/>
                      <a:pt x="56" y="274"/>
                    </a:cubicBezTo>
                    <a:lnTo>
                      <a:pt x="140" y="190"/>
                    </a:lnTo>
                    <a:lnTo>
                      <a:pt x="225" y="274"/>
                    </a:lnTo>
                    <a:cubicBezTo>
                      <a:pt x="231" y="280"/>
                      <a:pt x="240" y="280"/>
                      <a:pt x="245" y="274"/>
                    </a:cubicBezTo>
                    <a:lnTo>
                      <a:pt x="275" y="245"/>
                    </a:lnTo>
                    <a:cubicBezTo>
                      <a:pt x="281" y="239"/>
                      <a:pt x="281" y="230"/>
                      <a:pt x="275" y="225"/>
                    </a:cubicBezTo>
                    <a:lnTo>
                      <a:pt x="190" y="140"/>
                    </a:lnTo>
                    <a:lnTo>
                      <a:pt x="275" y="55"/>
                    </a:lnTo>
                    <a:cubicBezTo>
                      <a:pt x="281" y="49"/>
                      <a:pt x="281" y="41"/>
                      <a:pt x="275" y="35"/>
                    </a:cubicBezTo>
                    <a:lnTo>
                      <a:pt x="245" y="5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900">
                  <a:solidFill>
                    <a:srgbClr val="262626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73" name="Reload Button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1702777" y="1997416"/>
                <a:ext cx="346251" cy="366407"/>
              </a:xfrm>
              <a:custGeom>
                <a:avLst/>
                <a:gdLst>
                  <a:gd name="T0" fmla="*/ 162 w 312"/>
                  <a:gd name="T1" fmla="*/ 0 h 306"/>
                  <a:gd name="T2" fmla="*/ 82 w 312"/>
                  <a:gd name="T3" fmla="*/ 26 h 306"/>
                  <a:gd name="T4" fmla="*/ 45 w 312"/>
                  <a:gd name="T5" fmla="*/ 227 h 306"/>
                  <a:gd name="T6" fmla="*/ 233 w 312"/>
                  <a:gd name="T7" fmla="*/ 271 h 306"/>
                  <a:gd name="T8" fmla="*/ 246 w 312"/>
                  <a:gd name="T9" fmla="*/ 264 h 306"/>
                  <a:gd name="T10" fmla="*/ 281 w 312"/>
                  <a:gd name="T11" fmla="*/ 229 h 306"/>
                  <a:gd name="T12" fmla="*/ 275 w 312"/>
                  <a:gd name="T13" fmla="*/ 189 h 306"/>
                  <a:gd name="T14" fmla="*/ 235 w 312"/>
                  <a:gd name="T15" fmla="*/ 195 h 306"/>
                  <a:gd name="T16" fmla="*/ 213 w 312"/>
                  <a:gd name="T17" fmla="*/ 217 h 306"/>
                  <a:gd name="T18" fmla="*/ 91 w 312"/>
                  <a:gd name="T19" fmla="*/ 195 h 306"/>
                  <a:gd name="T20" fmla="*/ 114 w 312"/>
                  <a:gd name="T21" fmla="*/ 73 h 306"/>
                  <a:gd name="T22" fmla="*/ 234 w 312"/>
                  <a:gd name="T23" fmla="*/ 93 h 306"/>
                  <a:gd name="T24" fmla="*/ 197 w 312"/>
                  <a:gd name="T25" fmla="*/ 119 h 306"/>
                  <a:gd name="T26" fmla="*/ 312 w 312"/>
                  <a:gd name="T27" fmla="*/ 165 h 306"/>
                  <a:gd name="T28" fmla="*/ 311 w 312"/>
                  <a:gd name="T29" fmla="*/ 41 h 306"/>
                  <a:gd name="T30" fmla="*/ 281 w 312"/>
                  <a:gd name="T31" fmla="*/ 61 h 306"/>
                  <a:gd name="T32" fmla="*/ 162 w 312"/>
                  <a:gd name="T33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12" h="306">
                    <a:moveTo>
                      <a:pt x="162" y="0"/>
                    </a:moveTo>
                    <a:cubicBezTo>
                      <a:pt x="134" y="1"/>
                      <a:pt x="106" y="9"/>
                      <a:pt x="82" y="26"/>
                    </a:cubicBezTo>
                    <a:cubicBezTo>
                      <a:pt x="17" y="71"/>
                      <a:pt x="0" y="162"/>
                      <a:pt x="45" y="227"/>
                    </a:cubicBezTo>
                    <a:cubicBezTo>
                      <a:pt x="87" y="289"/>
                      <a:pt x="169" y="306"/>
                      <a:pt x="233" y="271"/>
                    </a:cubicBezTo>
                    <a:cubicBezTo>
                      <a:pt x="237" y="269"/>
                      <a:pt x="242" y="267"/>
                      <a:pt x="246" y="264"/>
                    </a:cubicBezTo>
                    <a:cubicBezTo>
                      <a:pt x="260" y="255"/>
                      <a:pt x="271" y="243"/>
                      <a:pt x="281" y="229"/>
                    </a:cubicBezTo>
                    <a:cubicBezTo>
                      <a:pt x="290" y="217"/>
                      <a:pt x="287" y="198"/>
                      <a:pt x="275" y="189"/>
                    </a:cubicBezTo>
                    <a:cubicBezTo>
                      <a:pt x="263" y="180"/>
                      <a:pt x="244" y="183"/>
                      <a:pt x="235" y="195"/>
                    </a:cubicBezTo>
                    <a:cubicBezTo>
                      <a:pt x="229" y="204"/>
                      <a:pt x="222" y="212"/>
                      <a:pt x="213" y="217"/>
                    </a:cubicBezTo>
                    <a:cubicBezTo>
                      <a:pt x="173" y="245"/>
                      <a:pt x="119" y="235"/>
                      <a:pt x="91" y="195"/>
                    </a:cubicBezTo>
                    <a:cubicBezTo>
                      <a:pt x="64" y="154"/>
                      <a:pt x="73" y="101"/>
                      <a:pt x="114" y="73"/>
                    </a:cubicBezTo>
                    <a:cubicBezTo>
                      <a:pt x="153" y="46"/>
                      <a:pt x="206" y="55"/>
                      <a:pt x="234" y="93"/>
                    </a:cubicBezTo>
                    <a:lnTo>
                      <a:pt x="197" y="119"/>
                    </a:lnTo>
                    <a:lnTo>
                      <a:pt x="312" y="165"/>
                    </a:lnTo>
                    <a:lnTo>
                      <a:pt x="311" y="41"/>
                    </a:lnTo>
                    <a:lnTo>
                      <a:pt x="281" y="61"/>
                    </a:lnTo>
                    <a:cubicBezTo>
                      <a:pt x="253" y="21"/>
                      <a:pt x="208" y="0"/>
                      <a:pt x="16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900">
                  <a:solidFill>
                    <a:srgbClr val="262626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74" name="Forward Button"/>
              <p:cNvSpPr>
                <a:spLocks noChangeAspect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1206330" y="2029566"/>
                <a:ext cx="339498" cy="302107"/>
              </a:xfrm>
              <a:custGeom>
                <a:avLst/>
                <a:gdLst>
                  <a:gd name="T0" fmla="*/ 123 w 306"/>
                  <a:gd name="T1" fmla="*/ 28 h 252"/>
                  <a:gd name="T2" fmla="*/ 123 w 306"/>
                  <a:gd name="T3" fmla="*/ 70 h 252"/>
                  <a:gd name="T4" fmla="*/ 12 w 306"/>
                  <a:gd name="T5" fmla="*/ 70 h 252"/>
                  <a:gd name="T6" fmla="*/ 0 w 306"/>
                  <a:gd name="T7" fmla="*/ 84 h 252"/>
                  <a:gd name="T8" fmla="*/ 0 w 306"/>
                  <a:gd name="T9" fmla="*/ 164 h 252"/>
                  <a:gd name="T10" fmla="*/ 12 w 306"/>
                  <a:gd name="T11" fmla="*/ 178 h 252"/>
                  <a:gd name="T12" fmla="*/ 123 w 306"/>
                  <a:gd name="T13" fmla="*/ 178 h 252"/>
                  <a:gd name="T14" fmla="*/ 123 w 306"/>
                  <a:gd name="T15" fmla="*/ 220 h 252"/>
                  <a:gd name="T16" fmla="*/ 156 w 306"/>
                  <a:gd name="T17" fmla="*/ 241 h 252"/>
                  <a:gd name="T18" fmla="*/ 296 w 306"/>
                  <a:gd name="T19" fmla="*/ 146 h 252"/>
                  <a:gd name="T20" fmla="*/ 306 w 306"/>
                  <a:gd name="T21" fmla="*/ 124 h 252"/>
                  <a:gd name="T22" fmla="*/ 296 w 306"/>
                  <a:gd name="T23" fmla="*/ 102 h 252"/>
                  <a:gd name="T24" fmla="*/ 156 w 306"/>
                  <a:gd name="T25" fmla="*/ 7 h 252"/>
                  <a:gd name="T26" fmla="*/ 123 w 306"/>
                  <a:gd name="T27" fmla="*/ 28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6" h="252">
                    <a:moveTo>
                      <a:pt x="123" y="28"/>
                    </a:moveTo>
                    <a:lnTo>
                      <a:pt x="123" y="70"/>
                    </a:lnTo>
                    <a:lnTo>
                      <a:pt x="12" y="70"/>
                    </a:lnTo>
                    <a:cubicBezTo>
                      <a:pt x="5" y="70"/>
                      <a:pt x="0" y="76"/>
                      <a:pt x="0" y="84"/>
                    </a:cubicBezTo>
                    <a:lnTo>
                      <a:pt x="0" y="164"/>
                    </a:lnTo>
                    <a:cubicBezTo>
                      <a:pt x="0" y="172"/>
                      <a:pt x="5" y="178"/>
                      <a:pt x="12" y="178"/>
                    </a:cubicBezTo>
                    <a:lnTo>
                      <a:pt x="123" y="178"/>
                    </a:lnTo>
                    <a:lnTo>
                      <a:pt x="123" y="220"/>
                    </a:lnTo>
                    <a:cubicBezTo>
                      <a:pt x="123" y="248"/>
                      <a:pt x="137" y="252"/>
                      <a:pt x="156" y="241"/>
                    </a:cubicBezTo>
                    <a:lnTo>
                      <a:pt x="296" y="146"/>
                    </a:lnTo>
                    <a:cubicBezTo>
                      <a:pt x="303" y="141"/>
                      <a:pt x="306" y="132"/>
                      <a:pt x="306" y="124"/>
                    </a:cubicBezTo>
                    <a:cubicBezTo>
                      <a:pt x="306" y="116"/>
                      <a:pt x="303" y="107"/>
                      <a:pt x="296" y="102"/>
                    </a:cubicBezTo>
                    <a:lnTo>
                      <a:pt x="156" y="7"/>
                    </a:lnTo>
                    <a:cubicBezTo>
                      <a:pt x="135" y="0"/>
                      <a:pt x="123" y="13"/>
                      <a:pt x="123" y="28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900">
                  <a:solidFill>
                    <a:srgbClr val="262626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75" name="Back Button"/>
              <p:cNvSpPr>
                <a:spLocks noChangeAspect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707953" y="2030587"/>
                <a:ext cx="341425" cy="300067"/>
              </a:xfrm>
              <a:custGeom>
                <a:avLst/>
                <a:gdLst>
                  <a:gd name="T0" fmla="*/ 183 w 307"/>
                  <a:gd name="T1" fmla="*/ 223 h 251"/>
                  <a:gd name="T2" fmla="*/ 183 w 307"/>
                  <a:gd name="T3" fmla="*/ 182 h 251"/>
                  <a:gd name="T4" fmla="*/ 295 w 307"/>
                  <a:gd name="T5" fmla="*/ 182 h 251"/>
                  <a:gd name="T6" fmla="*/ 307 w 307"/>
                  <a:gd name="T7" fmla="*/ 168 h 251"/>
                  <a:gd name="T8" fmla="*/ 307 w 307"/>
                  <a:gd name="T9" fmla="*/ 88 h 251"/>
                  <a:gd name="T10" fmla="*/ 295 w 307"/>
                  <a:gd name="T11" fmla="*/ 74 h 251"/>
                  <a:gd name="T12" fmla="*/ 183 w 307"/>
                  <a:gd name="T13" fmla="*/ 74 h 251"/>
                  <a:gd name="T14" fmla="*/ 183 w 307"/>
                  <a:gd name="T15" fmla="*/ 32 h 251"/>
                  <a:gd name="T16" fmla="*/ 151 w 307"/>
                  <a:gd name="T17" fmla="*/ 10 h 251"/>
                  <a:gd name="T18" fmla="*/ 10 w 307"/>
                  <a:gd name="T19" fmla="*/ 106 h 251"/>
                  <a:gd name="T20" fmla="*/ 0 w 307"/>
                  <a:gd name="T21" fmla="*/ 127 h 251"/>
                  <a:gd name="T22" fmla="*/ 10 w 307"/>
                  <a:gd name="T23" fmla="*/ 150 h 251"/>
                  <a:gd name="T24" fmla="*/ 151 w 307"/>
                  <a:gd name="T25" fmla="*/ 245 h 251"/>
                  <a:gd name="T26" fmla="*/ 183 w 307"/>
                  <a:gd name="T27" fmla="*/ 223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7" h="251">
                    <a:moveTo>
                      <a:pt x="183" y="223"/>
                    </a:moveTo>
                    <a:lnTo>
                      <a:pt x="183" y="182"/>
                    </a:lnTo>
                    <a:lnTo>
                      <a:pt x="295" y="182"/>
                    </a:lnTo>
                    <a:cubicBezTo>
                      <a:pt x="301" y="182"/>
                      <a:pt x="307" y="176"/>
                      <a:pt x="307" y="168"/>
                    </a:cubicBezTo>
                    <a:lnTo>
                      <a:pt x="307" y="88"/>
                    </a:lnTo>
                    <a:cubicBezTo>
                      <a:pt x="307" y="80"/>
                      <a:pt x="301" y="74"/>
                      <a:pt x="295" y="74"/>
                    </a:cubicBezTo>
                    <a:lnTo>
                      <a:pt x="183" y="74"/>
                    </a:lnTo>
                    <a:lnTo>
                      <a:pt x="183" y="32"/>
                    </a:lnTo>
                    <a:cubicBezTo>
                      <a:pt x="183" y="4"/>
                      <a:pt x="169" y="0"/>
                      <a:pt x="151" y="10"/>
                    </a:cubicBezTo>
                    <a:lnTo>
                      <a:pt x="10" y="106"/>
                    </a:lnTo>
                    <a:cubicBezTo>
                      <a:pt x="3" y="111"/>
                      <a:pt x="0" y="119"/>
                      <a:pt x="0" y="127"/>
                    </a:cubicBezTo>
                    <a:cubicBezTo>
                      <a:pt x="0" y="136"/>
                      <a:pt x="3" y="145"/>
                      <a:pt x="10" y="150"/>
                    </a:cubicBezTo>
                    <a:lnTo>
                      <a:pt x="151" y="245"/>
                    </a:lnTo>
                    <a:cubicBezTo>
                      <a:pt x="171" y="251"/>
                      <a:pt x="183" y="239"/>
                      <a:pt x="183" y="223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900">
                  <a:solidFill>
                    <a:srgbClr val="262626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68" name="Window Buttons"/>
            <p:cNvGrpSpPr>
              <a:grpSpLocks noChangeAspect="1"/>
            </p:cNvGrpSpPr>
            <p:nvPr/>
          </p:nvGrpSpPr>
          <p:grpSpPr>
            <a:xfrm>
              <a:off x="8633386" y="1572362"/>
              <a:ext cx="742325" cy="207422"/>
              <a:chOff x="10727533" y="234013"/>
              <a:chExt cx="873349" cy="244024"/>
            </a:xfrm>
          </p:grpSpPr>
          <p:sp>
            <p:nvSpPr>
              <p:cNvPr id="69" name="Close Button"/>
              <p:cNvSpPr>
                <a:spLocks noChangeAspect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11376127" y="239421"/>
                <a:ext cx="224755" cy="238611"/>
              </a:xfrm>
              <a:custGeom>
                <a:avLst/>
                <a:gdLst>
                  <a:gd name="T0" fmla="*/ 12 w 246"/>
                  <a:gd name="T1" fmla="*/ 15 h 241"/>
                  <a:gd name="T2" fmla="*/ 12 w 246"/>
                  <a:gd name="T3" fmla="*/ 56 h 241"/>
                  <a:gd name="T4" fmla="*/ 80 w 246"/>
                  <a:gd name="T5" fmla="*/ 122 h 241"/>
                  <a:gd name="T6" fmla="*/ 12 w 246"/>
                  <a:gd name="T7" fmla="*/ 188 h 241"/>
                  <a:gd name="T8" fmla="*/ 12 w 246"/>
                  <a:gd name="T9" fmla="*/ 229 h 241"/>
                  <a:gd name="T10" fmla="*/ 56 w 246"/>
                  <a:gd name="T11" fmla="*/ 229 h 241"/>
                  <a:gd name="T12" fmla="*/ 123 w 246"/>
                  <a:gd name="T13" fmla="*/ 165 h 241"/>
                  <a:gd name="T14" fmla="*/ 190 w 246"/>
                  <a:gd name="T15" fmla="*/ 229 h 241"/>
                  <a:gd name="T16" fmla="*/ 234 w 246"/>
                  <a:gd name="T17" fmla="*/ 229 h 241"/>
                  <a:gd name="T18" fmla="*/ 234 w 246"/>
                  <a:gd name="T19" fmla="*/ 188 h 241"/>
                  <a:gd name="T20" fmla="*/ 167 w 246"/>
                  <a:gd name="T21" fmla="*/ 122 h 241"/>
                  <a:gd name="T22" fmla="*/ 234 w 246"/>
                  <a:gd name="T23" fmla="*/ 56 h 241"/>
                  <a:gd name="T24" fmla="*/ 234 w 246"/>
                  <a:gd name="T25" fmla="*/ 15 h 241"/>
                  <a:gd name="T26" fmla="*/ 190 w 246"/>
                  <a:gd name="T27" fmla="*/ 15 h 241"/>
                  <a:gd name="T28" fmla="*/ 123 w 246"/>
                  <a:gd name="T29" fmla="*/ 79 h 241"/>
                  <a:gd name="T30" fmla="*/ 56 w 246"/>
                  <a:gd name="T31" fmla="*/ 15 h 241"/>
                  <a:gd name="T32" fmla="*/ 12 w 246"/>
                  <a:gd name="T33" fmla="*/ 15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6" h="241">
                    <a:moveTo>
                      <a:pt x="12" y="15"/>
                    </a:moveTo>
                    <a:cubicBezTo>
                      <a:pt x="0" y="26"/>
                      <a:pt x="0" y="45"/>
                      <a:pt x="12" y="56"/>
                    </a:cubicBezTo>
                    <a:lnTo>
                      <a:pt x="80" y="122"/>
                    </a:lnTo>
                    <a:lnTo>
                      <a:pt x="12" y="188"/>
                    </a:lnTo>
                    <a:cubicBezTo>
                      <a:pt x="0" y="199"/>
                      <a:pt x="0" y="218"/>
                      <a:pt x="12" y="229"/>
                    </a:cubicBezTo>
                    <a:cubicBezTo>
                      <a:pt x="24" y="241"/>
                      <a:pt x="44" y="241"/>
                      <a:pt x="56" y="229"/>
                    </a:cubicBezTo>
                    <a:lnTo>
                      <a:pt x="123" y="165"/>
                    </a:lnTo>
                    <a:lnTo>
                      <a:pt x="190" y="229"/>
                    </a:lnTo>
                    <a:cubicBezTo>
                      <a:pt x="202" y="241"/>
                      <a:pt x="222" y="241"/>
                      <a:pt x="234" y="229"/>
                    </a:cubicBezTo>
                    <a:cubicBezTo>
                      <a:pt x="246" y="218"/>
                      <a:pt x="246" y="199"/>
                      <a:pt x="234" y="188"/>
                    </a:cubicBezTo>
                    <a:lnTo>
                      <a:pt x="167" y="122"/>
                    </a:lnTo>
                    <a:lnTo>
                      <a:pt x="234" y="56"/>
                    </a:lnTo>
                    <a:cubicBezTo>
                      <a:pt x="246" y="45"/>
                      <a:pt x="246" y="26"/>
                      <a:pt x="234" y="15"/>
                    </a:cubicBezTo>
                    <a:cubicBezTo>
                      <a:pt x="222" y="3"/>
                      <a:pt x="202" y="3"/>
                      <a:pt x="190" y="15"/>
                    </a:cubicBezTo>
                    <a:lnTo>
                      <a:pt x="123" y="79"/>
                    </a:lnTo>
                    <a:lnTo>
                      <a:pt x="56" y="15"/>
                    </a:lnTo>
                    <a:cubicBezTo>
                      <a:pt x="41" y="0"/>
                      <a:pt x="26" y="3"/>
                      <a:pt x="12" y="15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900">
                  <a:solidFill>
                    <a:srgbClr val="262626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70" name="Maximize Button"/>
              <p:cNvSpPr>
                <a:spLocks noChangeAspect="1" noEditPoint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11045265" y="234013"/>
                <a:ext cx="228402" cy="244021"/>
              </a:xfrm>
              <a:custGeom>
                <a:avLst/>
                <a:gdLst>
                  <a:gd name="T0" fmla="*/ 154 w 250"/>
                  <a:gd name="T1" fmla="*/ 0 h 246"/>
                  <a:gd name="T2" fmla="*/ 86 w 250"/>
                  <a:gd name="T3" fmla="*/ 1 h 246"/>
                  <a:gd name="T4" fmla="*/ 57 w 250"/>
                  <a:gd name="T5" fmla="*/ 28 h 246"/>
                  <a:gd name="T6" fmla="*/ 57 w 250"/>
                  <a:gd name="T7" fmla="*/ 59 h 246"/>
                  <a:gd name="T8" fmla="*/ 28 w 250"/>
                  <a:gd name="T9" fmla="*/ 59 h 246"/>
                  <a:gd name="T10" fmla="*/ 0 w 250"/>
                  <a:gd name="T11" fmla="*/ 86 h 246"/>
                  <a:gd name="T12" fmla="*/ 0 w 250"/>
                  <a:gd name="T13" fmla="*/ 218 h 246"/>
                  <a:gd name="T14" fmla="*/ 28 w 250"/>
                  <a:gd name="T15" fmla="*/ 246 h 246"/>
                  <a:gd name="T16" fmla="*/ 165 w 250"/>
                  <a:gd name="T17" fmla="*/ 246 h 246"/>
                  <a:gd name="T18" fmla="*/ 193 w 250"/>
                  <a:gd name="T19" fmla="*/ 218 h 246"/>
                  <a:gd name="T20" fmla="*/ 193 w 250"/>
                  <a:gd name="T21" fmla="*/ 188 h 246"/>
                  <a:gd name="T22" fmla="*/ 222 w 250"/>
                  <a:gd name="T23" fmla="*/ 188 h 246"/>
                  <a:gd name="T24" fmla="*/ 250 w 250"/>
                  <a:gd name="T25" fmla="*/ 160 h 246"/>
                  <a:gd name="T26" fmla="*/ 250 w 250"/>
                  <a:gd name="T27" fmla="*/ 27 h 246"/>
                  <a:gd name="T28" fmla="*/ 222 w 250"/>
                  <a:gd name="T29" fmla="*/ 0 h 246"/>
                  <a:gd name="T30" fmla="*/ 154 w 250"/>
                  <a:gd name="T31" fmla="*/ 0 h 246"/>
                  <a:gd name="T32" fmla="*/ 109 w 250"/>
                  <a:gd name="T33" fmla="*/ 52 h 246"/>
                  <a:gd name="T34" fmla="*/ 198 w 250"/>
                  <a:gd name="T35" fmla="*/ 52 h 246"/>
                  <a:gd name="T36" fmla="*/ 198 w 250"/>
                  <a:gd name="T37" fmla="*/ 138 h 246"/>
                  <a:gd name="T38" fmla="*/ 193 w 250"/>
                  <a:gd name="T39" fmla="*/ 138 h 246"/>
                  <a:gd name="T40" fmla="*/ 193 w 250"/>
                  <a:gd name="T41" fmla="*/ 85 h 246"/>
                  <a:gd name="T42" fmla="*/ 165 w 250"/>
                  <a:gd name="T43" fmla="*/ 58 h 246"/>
                  <a:gd name="T44" fmla="*/ 109 w 250"/>
                  <a:gd name="T45" fmla="*/ 58 h 246"/>
                  <a:gd name="T46" fmla="*/ 109 w 250"/>
                  <a:gd name="T47" fmla="*/ 52 h 246"/>
                  <a:gd name="T48" fmla="*/ 53 w 250"/>
                  <a:gd name="T49" fmla="*/ 110 h 246"/>
                  <a:gd name="T50" fmla="*/ 141 w 250"/>
                  <a:gd name="T51" fmla="*/ 110 h 246"/>
                  <a:gd name="T52" fmla="*/ 141 w 250"/>
                  <a:gd name="T53" fmla="*/ 196 h 246"/>
                  <a:gd name="T54" fmla="*/ 53 w 250"/>
                  <a:gd name="T55" fmla="*/ 196 h 246"/>
                  <a:gd name="T56" fmla="*/ 53 w 250"/>
                  <a:gd name="T57" fmla="*/ 11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50" h="246">
                    <a:moveTo>
                      <a:pt x="154" y="0"/>
                    </a:moveTo>
                    <a:cubicBezTo>
                      <a:pt x="131" y="0"/>
                      <a:pt x="108" y="1"/>
                      <a:pt x="86" y="1"/>
                    </a:cubicBezTo>
                    <a:cubicBezTo>
                      <a:pt x="70" y="1"/>
                      <a:pt x="57" y="13"/>
                      <a:pt x="57" y="28"/>
                    </a:cubicBezTo>
                    <a:lnTo>
                      <a:pt x="57" y="59"/>
                    </a:lnTo>
                    <a:cubicBezTo>
                      <a:pt x="48" y="59"/>
                      <a:pt x="38" y="59"/>
                      <a:pt x="28" y="59"/>
                    </a:cubicBezTo>
                    <a:cubicBezTo>
                      <a:pt x="13" y="59"/>
                      <a:pt x="0" y="71"/>
                      <a:pt x="0" y="86"/>
                    </a:cubicBezTo>
                    <a:lnTo>
                      <a:pt x="0" y="218"/>
                    </a:lnTo>
                    <a:cubicBezTo>
                      <a:pt x="0" y="233"/>
                      <a:pt x="13" y="246"/>
                      <a:pt x="28" y="246"/>
                    </a:cubicBezTo>
                    <a:lnTo>
                      <a:pt x="165" y="246"/>
                    </a:lnTo>
                    <a:cubicBezTo>
                      <a:pt x="183" y="246"/>
                      <a:pt x="193" y="231"/>
                      <a:pt x="193" y="218"/>
                    </a:cubicBezTo>
                    <a:lnTo>
                      <a:pt x="193" y="188"/>
                    </a:lnTo>
                    <a:lnTo>
                      <a:pt x="222" y="188"/>
                    </a:lnTo>
                    <a:cubicBezTo>
                      <a:pt x="240" y="188"/>
                      <a:pt x="250" y="173"/>
                      <a:pt x="250" y="160"/>
                    </a:cubicBezTo>
                    <a:lnTo>
                      <a:pt x="250" y="27"/>
                    </a:lnTo>
                    <a:cubicBezTo>
                      <a:pt x="250" y="9"/>
                      <a:pt x="237" y="0"/>
                      <a:pt x="222" y="0"/>
                    </a:cubicBezTo>
                    <a:cubicBezTo>
                      <a:pt x="199" y="0"/>
                      <a:pt x="177" y="0"/>
                      <a:pt x="154" y="0"/>
                    </a:cubicBezTo>
                    <a:close/>
                    <a:moveTo>
                      <a:pt x="109" y="52"/>
                    </a:moveTo>
                    <a:lnTo>
                      <a:pt x="198" y="52"/>
                    </a:lnTo>
                    <a:lnTo>
                      <a:pt x="198" y="138"/>
                    </a:lnTo>
                    <a:lnTo>
                      <a:pt x="193" y="138"/>
                    </a:lnTo>
                    <a:lnTo>
                      <a:pt x="193" y="85"/>
                    </a:lnTo>
                    <a:cubicBezTo>
                      <a:pt x="193" y="67"/>
                      <a:pt x="180" y="58"/>
                      <a:pt x="165" y="58"/>
                    </a:cubicBezTo>
                    <a:cubicBezTo>
                      <a:pt x="146" y="58"/>
                      <a:pt x="128" y="58"/>
                      <a:pt x="109" y="58"/>
                    </a:cubicBezTo>
                    <a:lnTo>
                      <a:pt x="109" y="52"/>
                    </a:lnTo>
                    <a:close/>
                    <a:moveTo>
                      <a:pt x="53" y="110"/>
                    </a:moveTo>
                    <a:lnTo>
                      <a:pt x="141" y="110"/>
                    </a:lnTo>
                    <a:lnTo>
                      <a:pt x="141" y="196"/>
                    </a:lnTo>
                    <a:lnTo>
                      <a:pt x="53" y="196"/>
                    </a:lnTo>
                    <a:lnTo>
                      <a:pt x="53" y="110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900">
                  <a:solidFill>
                    <a:srgbClr val="262626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71" name="Minimize Button"/>
              <p:cNvSpPr>
                <a:spLocks noChangeAspect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10727533" y="420124"/>
                <a:ext cx="215272" cy="57913"/>
              </a:xfrm>
              <a:custGeom>
                <a:avLst/>
                <a:gdLst>
                  <a:gd name="T0" fmla="*/ 32 w 236"/>
                  <a:gd name="T1" fmla="*/ 0 h 59"/>
                  <a:gd name="T2" fmla="*/ 0 w 236"/>
                  <a:gd name="T3" fmla="*/ 30 h 59"/>
                  <a:gd name="T4" fmla="*/ 32 w 236"/>
                  <a:gd name="T5" fmla="*/ 59 h 59"/>
                  <a:gd name="T6" fmla="*/ 205 w 236"/>
                  <a:gd name="T7" fmla="*/ 59 h 59"/>
                  <a:gd name="T8" fmla="*/ 236 w 236"/>
                  <a:gd name="T9" fmla="*/ 30 h 59"/>
                  <a:gd name="T10" fmla="*/ 205 w 236"/>
                  <a:gd name="T11" fmla="*/ 0 h 59"/>
                  <a:gd name="T12" fmla="*/ 32 w 236"/>
                  <a:gd name="T13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6" h="59">
                    <a:moveTo>
                      <a:pt x="32" y="0"/>
                    </a:moveTo>
                    <a:cubicBezTo>
                      <a:pt x="15" y="0"/>
                      <a:pt x="0" y="13"/>
                      <a:pt x="0" y="30"/>
                    </a:cubicBezTo>
                    <a:cubicBezTo>
                      <a:pt x="0" y="46"/>
                      <a:pt x="15" y="59"/>
                      <a:pt x="32" y="59"/>
                    </a:cubicBezTo>
                    <a:lnTo>
                      <a:pt x="205" y="59"/>
                    </a:lnTo>
                    <a:cubicBezTo>
                      <a:pt x="222" y="59"/>
                      <a:pt x="236" y="46"/>
                      <a:pt x="236" y="30"/>
                    </a:cubicBezTo>
                    <a:cubicBezTo>
                      <a:pt x="236" y="13"/>
                      <a:pt x="222" y="0"/>
                      <a:pt x="205" y="0"/>
                    </a:cubicBezTo>
                    <a:lnTo>
                      <a:pt x="32" y="0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solidFill>
                  <a:srgbClr val="33333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900">
                  <a:solidFill>
                    <a:srgbClr val="262626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aphicFrame>
        <p:nvGraphicFramePr>
          <p:cNvPr id="76" name="표 101"/>
          <p:cNvGraphicFramePr>
            <a:graphicFrameLocks noGrp="1"/>
          </p:cNvGraphicFramePr>
          <p:nvPr>
            <p:extLst/>
          </p:nvPr>
        </p:nvGraphicFramePr>
        <p:xfrm>
          <a:off x="2808457" y="1913283"/>
          <a:ext cx="3890373" cy="114300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370093"/>
                <a:gridCol w="720080"/>
                <a:gridCol w="936104"/>
                <a:gridCol w="864096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ko-KR" altLang="en-US" sz="900" b="1" i="0" u="none" strike="noStrike" kern="1200" cap="none" spc="0" normalizeH="0" baseline="0" dirty="0" smtClean="0">
                          <a:solidFill>
                            <a:srgbClr val="262626"/>
                          </a:solidFill>
                          <a:effectLst/>
                          <a:latin typeface="Calibri"/>
                        </a:rPr>
                        <a:t>인포메이션 유형</a:t>
                      </a:r>
                      <a:endParaRPr kumimoji="0" lang="en-US" sz="900" b="1" i="0" u="none" strike="noStrike" kern="1200" cap="none" spc="0" normalizeH="0" baseline="0" dirty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ko-KR" altLang="en-US" sz="900" b="1" i="0" u="none" strike="noStrike" kern="1200" cap="none" spc="0" normalizeH="0" baseline="0" smtClean="0">
                          <a:solidFill>
                            <a:srgbClr val="262626"/>
                          </a:solidFill>
                          <a:effectLst/>
                          <a:latin typeface="Calibri"/>
                        </a:rPr>
                        <a:t>보안등급</a:t>
                      </a:r>
                      <a:endParaRPr kumimoji="0" lang="en-US" sz="900" b="1" i="0" u="none" strike="noStrike" kern="1200" cap="none" spc="0" normalizeH="0" baseline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ko-KR" altLang="en-US" sz="900" b="1" i="0" u="none" strike="noStrike" kern="1200" cap="none" spc="0" normalizeH="0" baseline="0" smtClean="0">
                          <a:solidFill>
                            <a:srgbClr val="262626"/>
                          </a:solidFill>
                          <a:effectLst/>
                          <a:latin typeface="Calibri"/>
                        </a:rPr>
                        <a:t>생성주기</a:t>
                      </a:r>
                      <a:endParaRPr kumimoji="0" lang="en-US" sz="900" b="1" i="0" u="none" strike="noStrike" kern="1200" cap="none" spc="0" normalizeH="0" baseline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ko-KR" altLang="en-US" sz="900" b="1" i="0" u="none" strike="noStrike" kern="1200" cap="none" spc="0" normalizeH="0" baseline="0" smtClean="0">
                          <a:solidFill>
                            <a:srgbClr val="262626"/>
                          </a:solidFill>
                          <a:effectLst/>
                          <a:latin typeface="Calibri"/>
                        </a:rPr>
                        <a:t>형식</a:t>
                      </a:r>
                      <a:endParaRPr kumimoji="0" lang="en-US" sz="900" b="1" i="0" u="none" strike="noStrike" kern="1200" cap="none" spc="0" normalizeH="0" baseline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ko-KR" altLang="en-US" sz="900" b="0" i="0" u="none" strike="noStrike" kern="1200" cap="none" spc="0" normalizeH="0" baseline="0" smtClean="0">
                          <a:solidFill>
                            <a:srgbClr val="262626"/>
                          </a:solidFill>
                          <a:effectLst/>
                          <a:latin typeface="Calibri"/>
                        </a:rPr>
                        <a:t>사용자 친밀도</a:t>
                      </a:r>
                      <a:endParaRPr kumimoji="0" lang="en-US" sz="900" b="0" i="0" u="none" strike="noStrike" kern="1200" cap="none" spc="0" normalizeH="0" baseline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900" b="0" i="0" u="none" strike="noStrike" kern="1200" cap="none" spc="0" normalizeH="0" baseline="0" smtClean="0">
                          <a:solidFill>
                            <a:srgbClr val="262626"/>
                          </a:solidFill>
                          <a:effectLst/>
                          <a:latin typeface="Calibri"/>
                        </a:rPr>
                        <a:t>1</a:t>
                      </a:r>
                      <a:endParaRPr kumimoji="0" lang="en-US" sz="900" b="0" i="0" u="none" strike="noStrike" kern="1200" cap="none" spc="0" normalizeH="0" baseline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ko-KR" altLang="en-US" sz="900" b="0" i="0" u="none" strike="noStrike" kern="1200" cap="none" spc="0" normalizeH="0" baseline="0" smtClean="0">
                          <a:solidFill>
                            <a:srgbClr val="262626"/>
                          </a:solidFill>
                          <a:effectLst/>
                          <a:latin typeface="Calibri"/>
                        </a:rPr>
                        <a:t>매일</a:t>
                      </a:r>
                      <a:r>
                        <a:rPr kumimoji="0" lang="en-US" sz="900" b="0" i="0" u="none" strike="noStrike" kern="1200" cap="none" spc="0" normalizeH="0" baseline="0" smtClean="0">
                          <a:solidFill>
                            <a:srgbClr val="262626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kumimoji="0" lang="ko-KR" altLang="en-US" sz="900" b="0" i="0" u="none" strike="noStrike" kern="1200" cap="none" spc="0" normalizeH="0" baseline="0" smtClean="0">
                          <a:solidFill>
                            <a:srgbClr val="262626"/>
                          </a:solidFill>
                          <a:effectLst/>
                          <a:latin typeface="Calibri"/>
                        </a:rPr>
                        <a:t>새벽</a:t>
                      </a:r>
                      <a:r>
                        <a:rPr kumimoji="0" lang="en-US" altLang="ko-KR" sz="900" b="0" i="0" u="none" strike="noStrike" kern="1200" cap="none" spc="0" normalizeH="0" baseline="0" smtClean="0">
                          <a:solidFill>
                            <a:srgbClr val="262626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kumimoji="0" lang="ko-KR" altLang="en-US" sz="900" b="0" i="0" u="none" strike="noStrike" kern="1200" cap="none" spc="0" normalizeH="0" baseline="0" smtClean="0">
                          <a:solidFill>
                            <a:srgbClr val="262626"/>
                          </a:solidFill>
                          <a:effectLst/>
                          <a:latin typeface="Calibri"/>
                        </a:rPr>
                        <a:t>시</a:t>
                      </a:r>
                      <a:endParaRPr kumimoji="0" lang="en-US" sz="900" b="0" i="0" u="none" strike="noStrike" kern="1200" cap="none" spc="0" normalizeH="0" baseline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900" b="0" i="0" u="none" strike="noStrike" kern="1200" cap="none" spc="0" normalizeH="0" baseline="0" smtClean="0">
                          <a:solidFill>
                            <a:srgbClr val="262626"/>
                          </a:solidFill>
                          <a:effectLst/>
                          <a:latin typeface="Calibri"/>
                        </a:rPr>
                        <a:t>XML</a:t>
                      </a:r>
                      <a:endParaRPr kumimoji="0" lang="en-US" sz="900" b="0" i="0" u="none" strike="noStrike" kern="1200" cap="none" spc="0" normalizeH="0" baseline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ko-KR" altLang="en-US" sz="900" b="0" i="0" u="none" strike="noStrike" kern="1200" cap="none" spc="0" normalizeH="0" baseline="0" smtClean="0">
                          <a:solidFill>
                            <a:srgbClr val="262626"/>
                          </a:solidFill>
                          <a:effectLst/>
                          <a:latin typeface="Calibri"/>
                        </a:rPr>
                        <a:t>아이템 추천</a:t>
                      </a:r>
                      <a:endParaRPr kumimoji="0" lang="en-US" sz="900" b="0" i="0" u="none" strike="noStrike" kern="1200" cap="none" spc="0" normalizeH="0" baseline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900" b="0" i="0" u="none" strike="noStrike" kern="1200" cap="none" spc="0" normalizeH="0" baseline="0" dirty="0" smtClean="0">
                          <a:solidFill>
                            <a:srgbClr val="262626"/>
                          </a:solidFill>
                          <a:effectLst/>
                          <a:latin typeface="Calibri"/>
                        </a:rPr>
                        <a:t>2</a:t>
                      </a:r>
                      <a:endParaRPr kumimoji="0" lang="en-US" sz="900" b="0" i="0" u="none" strike="noStrike" kern="1200" cap="none" spc="0" normalizeH="0" baseline="0" dirty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ko-KR" altLang="en-US" sz="900" b="0" i="0" u="none" strike="noStrike" kern="1200" cap="none" spc="0" normalizeH="0" baseline="0" smtClean="0">
                          <a:solidFill>
                            <a:srgbClr val="262626"/>
                          </a:solidFill>
                          <a:effectLst/>
                          <a:latin typeface="Calibri"/>
                        </a:rPr>
                        <a:t>매일 새벽 </a:t>
                      </a:r>
                      <a:r>
                        <a:rPr kumimoji="0" lang="en-US" altLang="ko-KR" sz="900" b="0" i="0" u="none" strike="noStrike" kern="1200" cap="none" spc="0" normalizeH="0" baseline="0" smtClean="0">
                          <a:solidFill>
                            <a:srgbClr val="262626"/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kumimoji="0" lang="ko-KR" altLang="en-US" sz="900" b="0" i="0" u="none" strike="noStrike" kern="1200" cap="none" spc="0" normalizeH="0" baseline="0" smtClean="0">
                          <a:solidFill>
                            <a:srgbClr val="262626"/>
                          </a:solidFill>
                          <a:effectLst/>
                          <a:latin typeface="Calibri"/>
                        </a:rPr>
                        <a:t>시</a:t>
                      </a:r>
                      <a:endParaRPr kumimoji="0" lang="en-US" sz="900" b="0" i="0" u="none" strike="noStrike" kern="1200" cap="none" spc="0" normalizeH="0" baseline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900" b="0" i="0" u="none" strike="noStrike" kern="1200" cap="none" spc="0" normalizeH="0" baseline="0" smtClean="0">
                          <a:solidFill>
                            <a:srgbClr val="262626"/>
                          </a:solidFill>
                          <a:effectLst/>
                          <a:latin typeface="Calibri"/>
                        </a:rPr>
                        <a:t>JSON</a:t>
                      </a:r>
                      <a:endParaRPr kumimoji="0" lang="en-US" sz="900" b="0" i="0" u="none" strike="noStrike" kern="1200" cap="none" spc="0" normalizeH="0" baseline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ko-KR" altLang="en-US" sz="900" b="0" i="0" u="none" strike="noStrike" kern="1200" cap="none" spc="0" normalizeH="0" baseline="0" smtClean="0">
                          <a:solidFill>
                            <a:srgbClr val="262626"/>
                          </a:solidFill>
                          <a:effectLst/>
                          <a:latin typeface="Calibri"/>
                        </a:rPr>
                        <a:t>구매 성향</a:t>
                      </a:r>
                      <a:endParaRPr kumimoji="0" lang="en-US" sz="900" b="0" i="0" u="none" strike="noStrike" kern="1200" cap="none" spc="0" normalizeH="0" baseline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900" b="0" i="0" u="none" strike="noStrike" kern="1200" cap="none" spc="0" normalizeH="0" baseline="0" smtClean="0">
                          <a:solidFill>
                            <a:srgbClr val="262626"/>
                          </a:solidFill>
                          <a:effectLst/>
                          <a:latin typeface="Calibri"/>
                        </a:rPr>
                        <a:t>3</a:t>
                      </a:r>
                      <a:endParaRPr kumimoji="0" lang="en-US" sz="900" b="0" i="0" u="none" strike="noStrike" kern="1200" cap="none" spc="0" normalizeH="0" baseline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ko-KR" altLang="en-US" sz="900" b="0" i="0" u="none" strike="noStrike" kern="1200" cap="none" spc="0" normalizeH="0" baseline="0" smtClean="0">
                          <a:solidFill>
                            <a:srgbClr val="262626"/>
                          </a:solidFill>
                          <a:effectLst/>
                          <a:latin typeface="Calibri"/>
                        </a:rPr>
                        <a:t>매일 저녁 </a:t>
                      </a:r>
                      <a:r>
                        <a:rPr kumimoji="0" lang="en-US" altLang="ko-KR" sz="900" b="0" i="0" u="none" strike="noStrike" kern="1200" cap="none" spc="0" normalizeH="0" baseline="0" smtClean="0">
                          <a:solidFill>
                            <a:srgbClr val="262626"/>
                          </a:solidFill>
                          <a:effectLst/>
                          <a:latin typeface="Calibri"/>
                        </a:rPr>
                        <a:t>8</a:t>
                      </a:r>
                      <a:r>
                        <a:rPr kumimoji="0" lang="ko-KR" altLang="en-US" sz="900" b="0" i="0" u="none" strike="noStrike" kern="1200" cap="none" spc="0" normalizeH="0" baseline="0" smtClean="0">
                          <a:solidFill>
                            <a:srgbClr val="262626"/>
                          </a:solidFill>
                          <a:effectLst/>
                          <a:latin typeface="Calibri"/>
                        </a:rPr>
                        <a:t>시</a:t>
                      </a:r>
                      <a:endParaRPr kumimoji="0" lang="en-US" sz="900" b="0" i="0" u="none" strike="noStrike" kern="1200" cap="none" spc="0" normalizeH="0" baseline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900" b="0" i="0" u="none" strike="noStrike" kern="1200" cap="none" spc="0" normalizeH="0" baseline="0" smtClean="0">
                          <a:solidFill>
                            <a:srgbClr val="262626"/>
                          </a:solidFill>
                          <a:effectLst/>
                          <a:latin typeface="Calibri"/>
                        </a:rPr>
                        <a:t>XML/JSON</a:t>
                      </a:r>
                      <a:endParaRPr kumimoji="0" lang="en-US" sz="900" b="0" i="0" u="none" strike="noStrike" kern="1200" cap="none" spc="0" normalizeH="0" baseline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ko-KR" altLang="en-US" sz="900" b="0" i="0" u="none" strike="noStrike" kern="1200" cap="none" spc="0" normalizeH="0" baseline="0" dirty="0" err="1" smtClean="0">
                          <a:solidFill>
                            <a:srgbClr val="262626"/>
                          </a:solidFill>
                          <a:effectLst/>
                          <a:latin typeface="Calibri"/>
                        </a:rPr>
                        <a:t>오피니언</a:t>
                      </a:r>
                      <a:r>
                        <a:rPr kumimoji="0" lang="ko-KR" altLang="en-US" sz="900" b="0" i="0" u="none" strike="noStrike" kern="1200" cap="none" spc="0" normalizeH="0" baseline="0" dirty="0" smtClean="0">
                          <a:solidFill>
                            <a:srgbClr val="262626"/>
                          </a:solidFill>
                          <a:effectLst/>
                          <a:latin typeface="Calibri"/>
                        </a:rPr>
                        <a:t> 리더 점수</a:t>
                      </a:r>
                      <a:endParaRPr kumimoji="0" lang="en-US" sz="900" b="0" i="0" u="none" strike="noStrike" kern="1200" cap="none" spc="0" normalizeH="0" baseline="0" dirty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900" b="0" i="0" u="none" strike="noStrike" kern="1200" cap="none" spc="0" normalizeH="0" baseline="0" smtClean="0">
                          <a:solidFill>
                            <a:srgbClr val="262626"/>
                          </a:solidFill>
                          <a:effectLst/>
                          <a:latin typeface="Calibri"/>
                        </a:rPr>
                        <a:t>2</a:t>
                      </a:r>
                      <a:endParaRPr kumimoji="0" lang="en-US" sz="900" b="0" i="0" u="none" strike="noStrike" kern="1200" cap="none" spc="0" normalizeH="0" baseline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ko-KR" altLang="en-US" sz="900" b="0" i="0" u="none" strike="noStrike" kern="1200" cap="none" spc="0" normalizeH="0" baseline="0" smtClean="0">
                          <a:solidFill>
                            <a:srgbClr val="262626"/>
                          </a:solidFill>
                          <a:effectLst/>
                          <a:latin typeface="Calibri"/>
                        </a:rPr>
                        <a:t>매일 오전 </a:t>
                      </a:r>
                      <a:r>
                        <a:rPr kumimoji="0" lang="en-US" altLang="ko-KR" sz="900" b="0" i="0" u="none" strike="noStrike" kern="1200" cap="none" spc="0" normalizeH="0" baseline="0" smtClean="0">
                          <a:solidFill>
                            <a:srgbClr val="262626"/>
                          </a:solidFill>
                          <a:effectLst/>
                          <a:latin typeface="Calibri"/>
                        </a:rPr>
                        <a:t>10</a:t>
                      </a:r>
                      <a:r>
                        <a:rPr kumimoji="0" lang="ko-KR" altLang="en-US" sz="900" b="0" i="0" u="none" strike="noStrike" kern="1200" cap="none" spc="0" normalizeH="0" baseline="0" smtClean="0">
                          <a:solidFill>
                            <a:srgbClr val="262626"/>
                          </a:solidFill>
                          <a:effectLst/>
                          <a:latin typeface="Calibri"/>
                        </a:rPr>
                        <a:t>시</a:t>
                      </a:r>
                      <a:endParaRPr kumimoji="0" lang="en-US" sz="900" b="0" i="0" u="none" strike="noStrike" kern="1200" cap="none" spc="0" normalizeH="0" baseline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900" b="0" i="0" u="none" strike="noStrike" kern="1200" cap="none" spc="0" normalizeH="0" baseline="0" dirty="0" smtClean="0">
                          <a:solidFill>
                            <a:srgbClr val="262626"/>
                          </a:solidFill>
                          <a:effectLst/>
                          <a:latin typeface="Calibri"/>
                        </a:rPr>
                        <a:t>XML/JSON</a:t>
                      </a:r>
                      <a:endParaRPr kumimoji="0" lang="en-US" sz="900" b="0" i="0" u="none" strike="noStrike" kern="1200" cap="none" spc="0" normalizeH="0" baseline="0" dirty="0">
                        <a:solidFill>
                          <a:srgbClr val="262626"/>
                        </a:solidFill>
                        <a:effectLst/>
                        <a:latin typeface="Calibri"/>
                      </a:endParaRPr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7" name="Arrow"/>
          <p:cNvSpPr>
            <a:spLocks noEditPoints="1"/>
          </p:cNvSpPr>
          <p:nvPr/>
        </p:nvSpPr>
        <p:spPr bwMode="auto">
          <a:xfrm rot="16200000">
            <a:off x="4273658" y="3291864"/>
            <a:ext cx="279566" cy="377817"/>
          </a:xfrm>
          <a:custGeom>
            <a:avLst/>
            <a:gdLst>
              <a:gd name="T0" fmla="*/ 159 w 338"/>
              <a:gd name="T1" fmla="*/ 0 h 272"/>
              <a:gd name="T2" fmla="*/ 130 w 338"/>
              <a:gd name="T3" fmla="*/ 35 h 272"/>
              <a:gd name="T4" fmla="*/ 130 w 338"/>
              <a:gd name="T5" fmla="*/ 69 h 272"/>
              <a:gd name="T6" fmla="*/ 21 w 338"/>
              <a:gd name="T7" fmla="*/ 69 h 272"/>
              <a:gd name="T8" fmla="*/ 0 w 338"/>
              <a:gd name="T9" fmla="*/ 93 h 272"/>
              <a:gd name="T10" fmla="*/ 0 w 338"/>
              <a:gd name="T11" fmla="*/ 177 h 272"/>
              <a:gd name="T12" fmla="*/ 21 w 338"/>
              <a:gd name="T13" fmla="*/ 201 h 272"/>
              <a:gd name="T14" fmla="*/ 130 w 338"/>
              <a:gd name="T15" fmla="*/ 201 h 272"/>
              <a:gd name="T16" fmla="*/ 130 w 338"/>
              <a:gd name="T17" fmla="*/ 236 h 272"/>
              <a:gd name="T18" fmla="*/ 145 w 338"/>
              <a:gd name="T19" fmla="*/ 266 h 272"/>
              <a:gd name="T20" fmla="*/ 177 w 338"/>
              <a:gd name="T21" fmla="*/ 265 h 272"/>
              <a:gd name="T22" fmla="*/ 325 w 338"/>
              <a:gd name="T23" fmla="*/ 165 h 272"/>
              <a:gd name="T24" fmla="*/ 338 w 338"/>
              <a:gd name="T25" fmla="*/ 135 h 272"/>
              <a:gd name="T26" fmla="*/ 325 w 338"/>
              <a:gd name="T27" fmla="*/ 105 h 272"/>
              <a:gd name="T28" fmla="*/ 176 w 338"/>
              <a:gd name="T29" fmla="*/ 5 h 272"/>
              <a:gd name="T30" fmla="*/ 159 w 338"/>
              <a:gd name="T31" fmla="*/ 0 h 272"/>
              <a:gd name="T32" fmla="*/ 160 w 338"/>
              <a:gd name="T33" fmla="*/ 18 h 272"/>
              <a:gd name="T34" fmla="*/ 167 w 338"/>
              <a:gd name="T35" fmla="*/ 19 h 272"/>
              <a:gd name="T36" fmla="*/ 314 w 338"/>
              <a:gd name="T37" fmla="*/ 119 h 272"/>
              <a:gd name="T38" fmla="*/ 321 w 338"/>
              <a:gd name="T39" fmla="*/ 135 h 272"/>
              <a:gd name="T40" fmla="*/ 314 w 338"/>
              <a:gd name="T41" fmla="*/ 151 h 272"/>
              <a:gd name="T42" fmla="*/ 167 w 338"/>
              <a:gd name="T43" fmla="*/ 251 h 272"/>
              <a:gd name="T44" fmla="*/ 166 w 338"/>
              <a:gd name="T45" fmla="*/ 251 h 272"/>
              <a:gd name="T46" fmla="*/ 166 w 338"/>
              <a:gd name="T47" fmla="*/ 251 h 272"/>
              <a:gd name="T48" fmla="*/ 155 w 338"/>
              <a:gd name="T49" fmla="*/ 251 h 272"/>
              <a:gd name="T50" fmla="*/ 147 w 338"/>
              <a:gd name="T51" fmla="*/ 236 h 272"/>
              <a:gd name="T52" fmla="*/ 147 w 338"/>
              <a:gd name="T53" fmla="*/ 183 h 272"/>
              <a:gd name="T54" fmla="*/ 21 w 338"/>
              <a:gd name="T55" fmla="*/ 183 h 272"/>
              <a:gd name="T56" fmla="*/ 17 w 338"/>
              <a:gd name="T57" fmla="*/ 177 h 272"/>
              <a:gd name="T58" fmla="*/ 17 w 338"/>
              <a:gd name="T59" fmla="*/ 93 h 272"/>
              <a:gd name="T60" fmla="*/ 21 w 338"/>
              <a:gd name="T61" fmla="*/ 87 h 272"/>
              <a:gd name="T62" fmla="*/ 147 w 338"/>
              <a:gd name="T63" fmla="*/ 87 h 272"/>
              <a:gd name="T64" fmla="*/ 147 w 338"/>
              <a:gd name="T65" fmla="*/ 35 h 272"/>
              <a:gd name="T66" fmla="*/ 160 w 338"/>
              <a:gd name="T67" fmla="*/ 18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38" h="272">
                <a:moveTo>
                  <a:pt x="159" y="0"/>
                </a:moveTo>
                <a:cubicBezTo>
                  <a:pt x="142" y="2"/>
                  <a:pt x="130" y="17"/>
                  <a:pt x="130" y="35"/>
                </a:cubicBezTo>
                <a:lnTo>
                  <a:pt x="130" y="69"/>
                </a:lnTo>
                <a:lnTo>
                  <a:pt x="21" y="69"/>
                </a:lnTo>
                <a:cubicBezTo>
                  <a:pt x="9" y="69"/>
                  <a:pt x="0" y="81"/>
                  <a:pt x="0" y="93"/>
                </a:cubicBezTo>
                <a:lnTo>
                  <a:pt x="0" y="177"/>
                </a:lnTo>
                <a:cubicBezTo>
                  <a:pt x="0" y="189"/>
                  <a:pt x="9" y="201"/>
                  <a:pt x="21" y="201"/>
                </a:cubicBezTo>
                <a:lnTo>
                  <a:pt x="130" y="201"/>
                </a:lnTo>
                <a:lnTo>
                  <a:pt x="130" y="236"/>
                </a:lnTo>
                <a:cubicBezTo>
                  <a:pt x="130" y="251"/>
                  <a:pt x="135" y="261"/>
                  <a:pt x="145" y="266"/>
                </a:cubicBezTo>
                <a:cubicBezTo>
                  <a:pt x="153" y="270"/>
                  <a:pt x="163" y="272"/>
                  <a:pt x="177" y="265"/>
                </a:cubicBezTo>
                <a:cubicBezTo>
                  <a:pt x="228" y="231"/>
                  <a:pt x="280" y="195"/>
                  <a:pt x="325" y="165"/>
                </a:cubicBezTo>
                <a:cubicBezTo>
                  <a:pt x="335" y="158"/>
                  <a:pt x="338" y="146"/>
                  <a:pt x="338" y="135"/>
                </a:cubicBezTo>
                <a:cubicBezTo>
                  <a:pt x="338" y="125"/>
                  <a:pt x="335" y="112"/>
                  <a:pt x="325" y="105"/>
                </a:cubicBezTo>
                <a:cubicBezTo>
                  <a:pt x="273" y="70"/>
                  <a:pt x="221" y="35"/>
                  <a:pt x="176" y="5"/>
                </a:cubicBezTo>
                <a:cubicBezTo>
                  <a:pt x="171" y="1"/>
                  <a:pt x="167" y="0"/>
                  <a:pt x="159" y="0"/>
                </a:cubicBezTo>
                <a:close/>
                <a:moveTo>
                  <a:pt x="160" y="18"/>
                </a:moveTo>
                <a:cubicBezTo>
                  <a:pt x="162" y="18"/>
                  <a:pt x="164" y="18"/>
                  <a:pt x="167" y="19"/>
                </a:cubicBezTo>
                <a:lnTo>
                  <a:pt x="314" y="119"/>
                </a:lnTo>
                <a:cubicBezTo>
                  <a:pt x="319" y="122"/>
                  <a:pt x="321" y="129"/>
                  <a:pt x="321" y="135"/>
                </a:cubicBezTo>
                <a:cubicBezTo>
                  <a:pt x="321" y="142"/>
                  <a:pt x="318" y="148"/>
                  <a:pt x="314" y="151"/>
                </a:cubicBezTo>
                <a:lnTo>
                  <a:pt x="167" y="251"/>
                </a:lnTo>
                <a:lnTo>
                  <a:pt x="166" y="251"/>
                </a:lnTo>
                <a:lnTo>
                  <a:pt x="166" y="251"/>
                </a:lnTo>
                <a:cubicBezTo>
                  <a:pt x="163" y="254"/>
                  <a:pt x="159" y="253"/>
                  <a:pt x="155" y="251"/>
                </a:cubicBezTo>
                <a:cubicBezTo>
                  <a:pt x="151" y="247"/>
                  <a:pt x="147" y="242"/>
                  <a:pt x="147" y="236"/>
                </a:cubicBezTo>
                <a:lnTo>
                  <a:pt x="147" y="183"/>
                </a:lnTo>
                <a:lnTo>
                  <a:pt x="21" y="183"/>
                </a:lnTo>
                <a:cubicBezTo>
                  <a:pt x="20" y="183"/>
                  <a:pt x="17" y="181"/>
                  <a:pt x="17" y="177"/>
                </a:cubicBezTo>
                <a:lnTo>
                  <a:pt x="17" y="93"/>
                </a:lnTo>
                <a:cubicBezTo>
                  <a:pt x="17" y="89"/>
                  <a:pt x="19" y="87"/>
                  <a:pt x="21" y="87"/>
                </a:cubicBezTo>
                <a:lnTo>
                  <a:pt x="147" y="87"/>
                </a:lnTo>
                <a:lnTo>
                  <a:pt x="147" y="35"/>
                </a:lnTo>
                <a:cubicBezTo>
                  <a:pt x="147" y="25"/>
                  <a:pt x="153" y="19"/>
                  <a:pt x="160" y="18"/>
                </a:cubicBezTo>
                <a:close/>
              </a:path>
            </a:pathLst>
          </a:custGeom>
          <a:solidFill>
            <a:srgbClr val="26262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rgbClr val="26262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8" name="Configuration"/>
          <p:cNvSpPr>
            <a:spLocks noEditPoints="1"/>
          </p:cNvSpPr>
          <p:nvPr/>
        </p:nvSpPr>
        <p:spPr bwMode="auto">
          <a:xfrm>
            <a:off x="1154794" y="1900303"/>
            <a:ext cx="518371" cy="534539"/>
          </a:xfrm>
          <a:custGeom>
            <a:avLst/>
            <a:gdLst>
              <a:gd name="T0" fmla="*/ 163 w 396"/>
              <a:gd name="T1" fmla="*/ 7 h 397"/>
              <a:gd name="T2" fmla="*/ 131 w 396"/>
              <a:gd name="T3" fmla="*/ 63 h 397"/>
              <a:gd name="T4" fmla="*/ 77 w 396"/>
              <a:gd name="T5" fmla="*/ 41 h 397"/>
              <a:gd name="T6" fmla="*/ 44 w 396"/>
              <a:gd name="T7" fmla="*/ 95 h 397"/>
              <a:gd name="T8" fmla="*/ 17 w 396"/>
              <a:gd name="T9" fmla="*/ 157 h 397"/>
              <a:gd name="T10" fmla="*/ 1 w 396"/>
              <a:gd name="T11" fmla="*/ 218 h 397"/>
              <a:gd name="T12" fmla="*/ 65 w 396"/>
              <a:gd name="T13" fmla="*/ 270 h 397"/>
              <a:gd name="T14" fmla="*/ 43 w 396"/>
              <a:gd name="T15" fmla="*/ 299 h 397"/>
              <a:gd name="T16" fmla="*/ 97 w 396"/>
              <a:gd name="T17" fmla="*/ 353 h 397"/>
              <a:gd name="T18" fmla="*/ 158 w 396"/>
              <a:gd name="T19" fmla="*/ 343 h 397"/>
              <a:gd name="T20" fmla="*/ 224 w 396"/>
              <a:gd name="T21" fmla="*/ 394 h 397"/>
              <a:gd name="T22" fmla="*/ 274 w 396"/>
              <a:gd name="T23" fmla="*/ 328 h 397"/>
              <a:gd name="T24" fmla="*/ 326 w 396"/>
              <a:gd name="T25" fmla="*/ 349 h 397"/>
              <a:gd name="T26" fmla="*/ 357 w 396"/>
              <a:gd name="T27" fmla="*/ 294 h 397"/>
              <a:gd name="T28" fmla="*/ 380 w 396"/>
              <a:gd name="T29" fmla="*/ 231 h 397"/>
              <a:gd name="T30" fmla="*/ 395 w 396"/>
              <a:gd name="T31" fmla="*/ 214 h 397"/>
              <a:gd name="T32" fmla="*/ 378 w 396"/>
              <a:gd name="T33" fmla="*/ 153 h 397"/>
              <a:gd name="T34" fmla="*/ 352 w 396"/>
              <a:gd name="T35" fmla="*/ 96 h 397"/>
              <a:gd name="T36" fmla="*/ 296 w 396"/>
              <a:gd name="T37" fmla="*/ 40 h 397"/>
              <a:gd name="T38" fmla="*/ 238 w 396"/>
              <a:gd name="T39" fmla="*/ 17 h 397"/>
              <a:gd name="T40" fmla="*/ 219 w 396"/>
              <a:gd name="T41" fmla="*/ 18 h 397"/>
              <a:gd name="T42" fmla="*/ 229 w 396"/>
              <a:gd name="T43" fmla="*/ 66 h 397"/>
              <a:gd name="T44" fmla="*/ 265 w 396"/>
              <a:gd name="T45" fmla="*/ 80 h 397"/>
              <a:gd name="T46" fmla="*/ 308 w 396"/>
              <a:gd name="T47" fmla="*/ 54 h 397"/>
              <a:gd name="T48" fmla="*/ 313 w 396"/>
              <a:gd name="T49" fmla="*/ 121 h 397"/>
              <a:gd name="T50" fmla="*/ 326 w 396"/>
              <a:gd name="T51" fmla="*/ 157 h 397"/>
              <a:gd name="T52" fmla="*/ 376 w 396"/>
              <a:gd name="T53" fmla="*/ 172 h 397"/>
              <a:gd name="T54" fmla="*/ 377 w 396"/>
              <a:gd name="T55" fmla="*/ 215 h 397"/>
              <a:gd name="T56" fmla="*/ 328 w 396"/>
              <a:gd name="T57" fmla="*/ 228 h 397"/>
              <a:gd name="T58" fmla="*/ 318 w 396"/>
              <a:gd name="T59" fmla="*/ 268 h 397"/>
              <a:gd name="T60" fmla="*/ 315 w 396"/>
              <a:gd name="T61" fmla="*/ 336 h 397"/>
              <a:gd name="T62" fmla="*/ 275 w 396"/>
              <a:gd name="T63" fmla="*/ 310 h 397"/>
              <a:gd name="T64" fmla="*/ 233 w 396"/>
              <a:gd name="T65" fmla="*/ 328 h 397"/>
              <a:gd name="T66" fmla="*/ 221 w 396"/>
              <a:gd name="T67" fmla="*/ 378 h 397"/>
              <a:gd name="T68" fmla="*/ 174 w 396"/>
              <a:gd name="T69" fmla="*/ 335 h 397"/>
              <a:gd name="T70" fmla="*/ 131 w 396"/>
              <a:gd name="T71" fmla="*/ 314 h 397"/>
              <a:gd name="T72" fmla="*/ 87 w 396"/>
              <a:gd name="T73" fmla="*/ 339 h 397"/>
              <a:gd name="T74" fmla="*/ 57 w 396"/>
              <a:gd name="T75" fmla="*/ 309 h 397"/>
              <a:gd name="T76" fmla="*/ 82 w 396"/>
              <a:gd name="T77" fmla="*/ 265 h 397"/>
              <a:gd name="T78" fmla="*/ 62 w 396"/>
              <a:gd name="T79" fmla="*/ 226 h 397"/>
              <a:gd name="T80" fmla="*/ 18 w 396"/>
              <a:gd name="T81" fmla="*/ 176 h 397"/>
              <a:gd name="T82" fmla="*/ 67 w 396"/>
              <a:gd name="T83" fmla="*/ 165 h 397"/>
              <a:gd name="T84" fmla="*/ 84 w 396"/>
              <a:gd name="T85" fmla="*/ 125 h 397"/>
              <a:gd name="T86" fmla="*/ 58 w 396"/>
              <a:gd name="T87" fmla="*/ 84 h 397"/>
              <a:gd name="T88" fmla="*/ 125 w 396"/>
              <a:gd name="T89" fmla="*/ 80 h 397"/>
              <a:gd name="T90" fmla="*/ 161 w 396"/>
              <a:gd name="T91" fmla="*/ 70 h 397"/>
              <a:gd name="T92" fmla="*/ 176 w 396"/>
              <a:gd name="T93" fmla="*/ 19 h 397"/>
              <a:gd name="T94" fmla="*/ 146 w 396"/>
              <a:gd name="T95" fmla="*/ 197 h 397"/>
              <a:gd name="T96" fmla="*/ 198 w 396"/>
              <a:gd name="T97" fmla="*/ 143 h 397"/>
              <a:gd name="T98" fmla="*/ 234 w 396"/>
              <a:gd name="T99" fmla="*/ 197 h 397"/>
              <a:gd name="T100" fmla="*/ 198 w 396"/>
              <a:gd name="T101" fmla="*/ 160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96" h="397">
                <a:moveTo>
                  <a:pt x="186" y="0"/>
                </a:moveTo>
                <a:cubicBezTo>
                  <a:pt x="182" y="1"/>
                  <a:pt x="178" y="1"/>
                  <a:pt x="175" y="1"/>
                </a:cubicBezTo>
                <a:cubicBezTo>
                  <a:pt x="171" y="1"/>
                  <a:pt x="166" y="5"/>
                  <a:pt x="163" y="7"/>
                </a:cubicBezTo>
                <a:cubicBezTo>
                  <a:pt x="161" y="10"/>
                  <a:pt x="159" y="13"/>
                  <a:pt x="159" y="17"/>
                </a:cubicBezTo>
                <a:lnTo>
                  <a:pt x="152" y="55"/>
                </a:lnTo>
                <a:cubicBezTo>
                  <a:pt x="145" y="56"/>
                  <a:pt x="137" y="59"/>
                  <a:pt x="131" y="63"/>
                </a:cubicBezTo>
                <a:lnTo>
                  <a:pt x="99" y="41"/>
                </a:lnTo>
                <a:cubicBezTo>
                  <a:pt x="94" y="38"/>
                  <a:pt x="91" y="38"/>
                  <a:pt x="88" y="37"/>
                </a:cubicBezTo>
                <a:cubicBezTo>
                  <a:pt x="84" y="38"/>
                  <a:pt x="81" y="38"/>
                  <a:pt x="77" y="41"/>
                </a:cubicBezTo>
                <a:cubicBezTo>
                  <a:pt x="64" y="50"/>
                  <a:pt x="54" y="62"/>
                  <a:pt x="44" y="73"/>
                </a:cubicBezTo>
                <a:cubicBezTo>
                  <a:pt x="39" y="79"/>
                  <a:pt x="39" y="89"/>
                  <a:pt x="44" y="95"/>
                </a:cubicBezTo>
                <a:lnTo>
                  <a:pt x="44" y="95"/>
                </a:lnTo>
                <a:lnTo>
                  <a:pt x="65" y="126"/>
                </a:lnTo>
                <a:cubicBezTo>
                  <a:pt x="61" y="134"/>
                  <a:pt x="57" y="143"/>
                  <a:pt x="54" y="151"/>
                </a:cubicBezTo>
                <a:cubicBezTo>
                  <a:pt x="42" y="153"/>
                  <a:pt x="29" y="155"/>
                  <a:pt x="17" y="157"/>
                </a:cubicBezTo>
                <a:cubicBezTo>
                  <a:pt x="10" y="159"/>
                  <a:pt x="2" y="164"/>
                  <a:pt x="2" y="173"/>
                </a:cubicBezTo>
                <a:cubicBezTo>
                  <a:pt x="0" y="188"/>
                  <a:pt x="0" y="204"/>
                  <a:pt x="1" y="218"/>
                </a:cubicBezTo>
                <a:lnTo>
                  <a:pt x="1" y="218"/>
                </a:lnTo>
                <a:cubicBezTo>
                  <a:pt x="2" y="226"/>
                  <a:pt x="8" y="233"/>
                  <a:pt x="17" y="234"/>
                </a:cubicBezTo>
                <a:lnTo>
                  <a:pt x="53" y="241"/>
                </a:lnTo>
                <a:cubicBezTo>
                  <a:pt x="56" y="251"/>
                  <a:pt x="60" y="261"/>
                  <a:pt x="65" y="270"/>
                </a:cubicBezTo>
                <a:lnTo>
                  <a:pt x="43" y="299"/>
                </a:lnTo>
                <a:lnTo>
                  <a:pt x="43" y="299"/>
                </a:lnTo>
                <a:lnTo>
                  <a:pt x="43" y="299"/>
                </a:lnTo>
                <a:cubicBezTo>
                  <a:pt x="38" y="305"/>
                  <a:pt x="36" y="314"/>
                  <a:pt x="44" y="323"/>
                </a:cubicBezTo>
                <a:cubicBezTo>
                  <a:pt x="53" y="333"/>
                  <a:pt x="63" y="343"/>
                  <a:pt x="75" y="353"/>
                </a:cubicBezTo>
                <a:cubicBezTo>
                  <a:pt x="81" y="358"/>
                  <a:pt x="90" y="358"/>
                  <a:pt x="97" y="353"/>
                </a:cubicBezTo>
                <a:lnTo>
                  <a:pt x="97" y="353"/>
                </a:lnTo>
                <a:lnTo>
                  <a:pt x="128" y="332"/>
                </a:lnTo>
                <a:cubicBezTo>
                  <a:pt x="137" y="336"/>
                  <a:pt x="147" y="340"/>
                  <a:pt x="158" y="343"/>
                </a:cubicBezTo>
                <a:lnTo>
                  <a:pt x="163" y="379"/>
                </a:lnTo>
                <a:cubicBezTo>
                  <a:pt x="164" y="392"/>
                  <a:pt x="174" y="394"/>
                  <a:pt x="181" y="395"/>
                </a:cubicBezTo>
                <a:cubicBezTo>
                  <a:pt x="195" y="395"/>
                  <a:pt x="211" y="397"/>
                  <a:pt x="224" y="394"/>
                </a:cubicBezTo>
                <a:cubicBezTo>
                  <a:pt x="234" y="393"/>
                  <a:pt x="237" y="389"/>
                  <a:pt x="240" y="379"/>
                </a:cubicBezTo>
                <a:lnTo>
                  <a:pt x="247" y="341"/>
                </a:lnTo>
                <a:cubicBezTo>
                  <a:pt x="256" y="338"/>
                  <a:pt x="265" y="333"/>
                  <a:pt x="274" y="328"/>
                </a:cubicBezTo>
                <a:lnTo>
                  <a:pt x="302" y="350"/>
                </a:lnTo>
                <a:cubicBezTo>
                  <a:pt x="307" y="353"/>
                  <a:pt x="311" y="353"/>
                  <a:pt x="315" y="353"/>
                </a:cubicBezTo>
                <a:cubicBezTo>
                  <a:pt x="318" y="353"/>
                  <a:pt x="323" y="352"/>
                  <a:pt x="326" y="349"/>
                </a:cubicBezTo>
                <a:lnTo>
                  <a:pt x="326" y="349"/>
                </a:lnTo>
                <a:cubicBezTo>
                  <a:pt x="337" y="338"/>
                  <a:pt x="348" y="328"/>
                  <a:pt x="356" y="317"/>
                </a:cubicBezTo>
                <a:cubicBezTo>
                  <a:pt x="361" y="311"/>
                  <a:pt x="361" y="301"/>
                  <a:pt x="357" y="294"/>
                </a:cubicBezTo>
                <a:cubicBezTo>
                  <a:pt x="349" y="284"/>
                  <a:pt x="342" y="273"/>
                  <a:pt x="335" y="262"/>
                </a:cubicBezTo>
                <a:cubicBezTo>
                  <a:pt x="339" y="255"/>
                  <a:pt x="342" y="246"/>
                  <a:pt x="344" y="237"/>
                </a:cubicBezTo>
                <a:lnTo>
                  <a:pt x="380" y="231"/>
                </a:lnTo>
                <a:cubicBezTo>
                  <a:pt x="387" y="230"/>
                  <a:pt x="388" y="228"/>
                  <a:pt x="390" y="225"/>
                </a:cubicBezTo>
                <a:cubicBezTo>
                  <a:pt x="393" y="223"/>
                  <a:pt x="395" y="219"/>
                  <a:pt x="395" y="214"/>
                </a:cubicBezTo>
                <a:lnTo>
                  <a:pt x="395" y="214"/>
                </a:lnTo>
                <a:cubicBezTo>
                  <a:pt x="396" y="199"/>
                  <a:pt x="395" y="183"/>
                  <a:pt x="393" y="170"/>
                </a:cubicBezTo>
                <a:cubicBezTo>
                  <a:pt x="393" y="165"/>
                  <a:pt x="391" y="162"/>
                  <a:pt x="388" y="159"/>
                </a:cubicBezTo>
                <a:cubicBezTo>
                  <a:pt x="385" y="156"/>
                  <a:pt x="385" y="155"/>
                  <a:pt x="378" y="153"/>
                </a:cubicBezTo>
                <a:lnTo>
                  <a:pt x="340" y="146"/>
                </a:lnTo>
                <a:cubicBezTo>
                  <a:pt x="337" y="139"/>
                  <a:pt x="334" y="132"/>
                  <a:pt x="330" y="126"/>
                </a:cubicBezTo>
                <a:cubicBezTo>
                  <a:pt x="337" y="116"/>
                  <a:pt x="344" y="106"/>
                  <a:pt x="352" y="96"/>
                </a:cubicBezTo>
                <a:cubicBezTo>
                  <a:pt x="357" y="87"/>
                  <a:pt x="355" y="78"/>
                  <a:pt x="351" y="72"/>
                </a:cubicBezTo>
                <a:cubicBezTo>
                  <a:pt x="340" y="61"/>
                  <a:pt x="329" y="48"/>
                  <a:pt x="317" y="39"/>
                </a:cubicBezTo>
                <a:cubicBezTo>
                  <a:pt x="311" y="34"/>
                  <a:pt x="304" y="34"/>
                  <a:pt x="296" y="40"/>
                </a:cubicBezTo>
                <a:lnTo>
                  <a:pt x="263" y="62"/>
                </a:lnTo>
                <a:cubicBezTo>
                  <a:pt x="257" y="59"/>
                  <a:pt x="250" y="56"/>
                  <a:pt x="243" y="54"/>
                </a:cubicBezTo>
                <a:cubicBezTo>
                  <a:pt x="241" y="42"/>
                  <a:pt x="239" y="29"/>
                  <a:pt x="238" y="17"/>
                </a:cubicBezTo>
                <a:cubicBezTo>
                  <a:pt x="236" y="8"/>
                  <a:pt x="232" y="1"/>
                  <a:pt x="220" y="1"/>
                </a:cubicBezTo>
                <a:cubicBezTo>
                  <a:pt x="209" y="1"/>
                  <a:pt x="197" y="0"/>
                  <a:pt x="186" y="0"/>
                </a:cubicBezTo>
                <a:close/>
                <a:moveTo>
                  <a:pt x="219" y="18"/>
                </a:moveTo>
                <a:cubicBezTo>
                  <a:pt x="220" y="18"/>
                  <a:pt x="221" y="19"/>
                  <a:pt x="221" y="20"/>
                </a:cubicBezTo>
                <a:lnTo>
                  <a:pt x="227" y="62"/>
                </a:lnTo>
                <a:cubicBezTo>
                  <a:pt x="227" y="63"/>
                  <a:pt x="228" y="65"/>
                  <a:pt x="229" y="66"/>
                </a:cubicBezTo>
                <a:cubicBezTo>
                  <a:pt x="230" y="67"/>
                  <a:pt x="231" y="68"/>
                  <a:pt x="233" y="69"/>
                </a:cubicBezTo>
                <a:cubicBezTo>
                  <a:pt x="242" y="72"/>
                  <a:pt x="252" y="75"/>
                  <a:pt x="261" y="79"/>
                </a:cubicBezTo>
                <a:cubicBezTo>
                  <a:pt x="262" y="80"/>
                  <a:pt x="264" y="80"/>
                  <a:pt x="265" y="80"/>
                </a:cubicBezTo>
                <a:cubicBezTo>
                  <a:pt x="267" y="80"/>
                  <a:pt x="268" y="79"/>
                  <a:pt x="269" y="79"/>
                </a:cubicBezTo>
                <a:lnTo>
                  <a:pt x="305" y="54"/>
                </a:lnTo>
                <a:cubicBezTo>
                  <a:pt x="306" y="53"/>
                  <a:pt x="307" y="53"/>
                  <a:pt x="308" y="54"/>
                </a:cubicBezTo>
                <a:cubicBezTo>
                  <a:pt x="319" y="62"/>
                  <a:pt x="329" y="72"/>
                  <a:pt x="338" y="83"/>
                </a:cubicBezTo>
                <a:cubicBezTo>
                  <a:pt x="339" y="84"/>
                  <a:pt x="339" y="84"/>
                  <a:pt x="338" y="85"/>
                </a:cubicBezTo>
                <a:cubicBezTo>
                  <a:pt x="329" y="97"/>
                  <a:pt x="321" y="109"/>
                  <a:pt x="313" y="121"/>
                </a:cubicBezTo>
                <a:cubicBezTo>
                  <a:pt x="312" y="122"/>
                  <a:pt x="311" y="124"/>
                  <a:pt x="311" y="126"/>
                </a:cubicBezTo>
                <a:cubicBezTo>
                  <a:pt x="311" y="128"/>
                  <a:pt x="312" y="129"/>
                  <a:pt x="313" y="131"/>
                </a:cubicBezTo>
                <a:cubicBezTo>
                  <a:pt x="318" y="138"/>
                  <a:pt x="322" y="147"/>
                  <a:pt x="326" y="157"/>
                </a:cubicBezTo>
                <a:cubicBezTo>
                  <a:pt x="327" y="160"/>
                  <a:pt x="329" y="162"/>
                  <a:pt x="332" y="162"/>
                </a:cubicBezTo>
                <a:lnTo>
                  <a:pt x="375" y="170"/>
                </a:lnTo>
                <a:cubicBezTo>
                  <a:pt x="376" y="170"/>
                  <a:pt x="376" y="171"/>
                  <a:pt x="376" y="172"/>
                </a:cubicBezTo>
                <a:cubicBezTo>
                  <a:pt x="378" y="185"/>
                  <a:pt x="379" y="199"/>
                  <a:pt x="378" y="213"/>
                </a:cubicBezTo>
                <a:lnTo>
                  <a:pt x="378" y="213"/>
                </a:lnTo>
                <a:cubicBezTo>
                  <a:pt x="378" y="214"/>
                  <a:pt x="378" y="214"/>
                  <a:pt x="377" y="215"/>
                </a:cubicBezTo>
                <a:lnTo>
                  <a:pt x="335" y="221"/>
                </a:lnTo>
                <a:cubicBezTo>
                  <a:pt x="333" y="222"/>
                  <a:pt x="332" y="223"/>
                  <a:pt x="331" y="224"/>
                </a:cubicBezTo>
                <a:cubicBezTo>
                  <a:pt x="329" y="225"/>
                  <a:pt x="328" y="227"/>
                  <a:pt x="328" y="228"/>
                </a:cubicBezTo>
                <a:cubicBezTo>
                  <a:pt x="326" y="240"/>
                  <a:pt x="323" y="249"/>
                  <a:pt x="317" y="259"/>
                </a:cubicBezTo>
                <a:cubicBezTo>
                  <a:pt x="316" y="260"/>
                  <a:pt x="316" y="262"/>
                  <a:pt x="316" y="263"/>
                </a:cubicBezTo>
                <a:cubicBezTo>
                  <a:pt x="316" y="265"/>
                  <a:pt x="317" y="266"/>
                  <a:pt x="318" y="268"/>
                </a:cubicBezTo>
                <a:lnTo>
                  <a:pt x="343" y="304"/>
                </a:lnTo>
                <a:cubicBezTo>
                  <a:pt x="344" y="305"/>
                  <a:pt x="344" y="306"/>
                  <a:pt x="343" y="307"/>
                </a:cubicBezTo>
                <a:cubicBezTo>
                  <a:pt x="334" y="318"/>
                  <a:pt x="325" y="327"/>
                  <a:pt x="315" y="336"/>
                </a:cubicBezTo>
                <a:cubicBezTo>
                  <a:pt x="314" y="337"/>
                  <a:pt x="312" y="336"/>
                  <a:pt x="312" y="336"/>
                </a:cubicBezTo>
                <a:lnTo>
                  <a:pt x="280" y="311"/>
                </a:lnTo>
                <a:cubicBezTo>
                  <a:pt x="278" y="310"/>
                  <a:pt x="276" y="310"/>
                  <a:pt x="275" y="310"/>
                </a:cubicBezTo>
                <a:cubicBezTo>
                  <a:pt x="273" y="310"/>
                  <a:pt x="271" y="310"/>
                  <a:pt x="270" y="311"/>
                </a:cubicBezTo>
                <a:cubicBezTo>
                  <a:pt x="259" y="318"/>
                  <a:pt x="248" y="323"/>
                  <a:pt x="237" y="326"/>
                </a:cubicBezTo>
                <a:cubicBezTo>
                  <a:pt x="236" y="326"/>
                  <a:pt x="234" y="327"/>
                  <a:pt x="233" y="328"/>
                </a:cubicBezTo>
                <a:cubicBezTo>
                  <a:pt x="232" y="329"/>
                  <a:pt x="231" y="331"/>
                  <a:pt x="231" y="333"/>
                </a:cubicBezTo>
                <a:lnTo>
                  <a:pt x="223" y="376"/>
                </a:lnTo>
                <a:cubicBezTo>
                  <a:pt x="223" y="377"/>
                  <a:pt x="222" y="377"/>
                  <a:pt x="221" y="378"/>
                </a:cubicBezTo>
                <a:cubicBezTo>
                  <a:pt x="208" y="379"/>
                  <a:pt x="194" y="379"/>
                  <a:pt x="182" y="378"/>
                </a:cubicBezTo>
                <a:cubicBezTo>
                  <a:pt x="181" y="378"/>
                  <a:pt x="180" y="378"/>
                  <a:pt x="180" y="376"/>
                </a:cubicBezTo>
                <a:lnTo>
                  <a:pt x="174" y="335"/>
                </a:lnTo>
                <a:cubicBezTo>
                  <a:pt x="173" y="333"/>
                  <a:pt x="173" y="332"/>
                  <a:pt x="171" y="330"/>
                </a:cubicBezTo>
                <a:cubicBezTo>
                  <a:pt x="170" y="329"/>
                  <a:pt x="169" y="328"/>
                  <a:pt x="167" y="328"/>
                </a:cubicBezTo>
                <a:cubicBezTo>
                  <a:pt x="154" y="325"/>
                  <a:pt x="143" y="320"/>
                  <a:pt x="131" y="314"/>
                </a:cubicBezTo>
                <a:cubicBezTo>
                  <a:pt x="130" y="314"/>
                  <a:pt x="128" y="313"/>
                  <a:pt x="127" y="314"/>
                </a:cubicBezTo>
                <a:cubicBezTo>
                  <a:pt x="125" y="314"/>
                  <a:pt x="124" y="314"/>
                  <a:pt x="122" y="315"/>
                </a:cubicBezTo>
                <a:cubicBezTo>
                  <a:pt x="111" y="323"/>
                  <a:pt x="99" y="331"/>
                  <a:pt x="87" y="339"/>
                </a:cubicBezTo>
                <a:cubicBezTo>
                  <a:pt x="86" y="340"/>
                  <a:pt x="86" y="340"/>
                  <a:pt x="85" y="340"/>
                </a:cubicBezTo>
                <a:cubicBezTo>
                  <a:pt x="75" y="331"/>
                  <a:pt x="66" y="322"/>
                  <a:pt x="57" y="312"/>
                </a:cubicBezTo>
                <a:cubicBezTo>
                  <a:pt x="56" y="311"/>
                  <a:pt x="56" y="310"/>
                  <a:pt x="57" y="309"/>
                </a:cubicBezTo>
                <a:lnTo>
                  <a:pt x="82" y="275"/>
                </a:lnTo>
                <a:cubicBezTo>
                  <a:pt x="83" y="274"/>
                  <a:pt x="83" y="272"/>
                  <a:pt x="84" y="270"/>
                </a:cubicBezTo>
                <a:cubicBezTo>
                  <a:pt x="84" y="269"/>
                  <a:pt x="83" y="267"/>
                  <a:pt x="82" y="265"/>
                </a:cubicBezTo>
                <a:cubicBezTo>
                  <a:pt x="76" y="255"/>
                  <a:pt x="71" y="244"/>
                  <a:pt x="68" y="232"/>
                </a:cubicBezTo>
                <a:cubicBezTo>
                  <a:pt x="68" y="230"/>
                  <a:pt x="67" y="229"/>
                  <a:pt x="66" y="228"/>
                </a:cubicBezTo>
                <a:cubicBezTo>
                  <a:pt x="65" y="227"/>
                  <a:pt x="63" y="226"/>
                  <a:pt x="62" y="226"/>
                </a:cubicBezTo>
                <a:lnTo>
                  <a:pt x="19" y="218"/>
                </a:lnTo>
                <a:cubicBezTo>
                  <a:pt x="19" y="217"/>
                  <a:pt x="18" y="217"/>
                  <a:pt x="18" y="216"/>
                </a:cubicBezTo>
                <a:cubicBezTo>
                  <a:pt x="17" y="204"/>
                  <a:pt x="17" y="191"/>
                  <a:pt x="18" y="176"/>
                </a:cubicBezTo>
                <a:cubicBezTo>
                  <a:pt x="19" y="175"/>
                  <a:pt x="19" y="174"/>
                  <a:pt x="21" y="174"/>
                </a:cubicBezTo>
                <a:lnTo>
                  <a:pt x="62" y="167"/>
                </a:lnTo>
                <a:cubicBezTo>
                  <a:pt x="64" y="167"/>
                  <a:pt x="65" y="166"/>
                  <a:pt x="67" y="165"/>
                </a:cubicBezTo>
                <a:cubicBezTo>
                  <a:pt x="68" y="164"/>
                  <a:pt x="69" y="163"/>
                  <a:pt x="69" y="161"/>
                </a:cubicBezTo>
                <a:cubicBezTo>
                  <a:pt x="72" y="151"/>
                  <a:pt x="77" y="139"/>
                  <a:pt x="82" y="130"/>
                </a:cubicBezTo>
                <a:cubicBezTo>
                  <a:pt x="83" y="129"/>
                  <a:pt x="84" y="127"/>
                  <a:pt x="84" y="125"/>
                </a:cubicBezTo>
                <a:cubicBezTo>
                  <a:pt x="83" y="124"/>
                  <a:pt x="83" y="122"/>
                  <a:pt x="82" y="121"/>
                </a:cubicBezTo>
                <a:cubicBezTo>
                  <a:pt x="74" y="109"/>
                  <a:pt x="66" y="97"/>
                  <a:pt x="58" y="85"/>
                </a:cubicBezTo>
                <a:cubicBezTo>
                  <a:pt x="57" y="85"/>
                  <a:pt x="57" y="85"/>
                  <a:pt x="58" y="84"/>
                </a:cubicBezTo>
                <a:cubicBezTo>
                  <a:pt x="66" y="73"/>
                  <a:pt x="76" y="63"/>
                  <a:pt x="87" y="55"/>
                </a:cubicBezTo>
                <a:cubicBezTo>
                  <a:pt x="88" y="54"/>
                  <a:pt x="88" y="54"/>
                  <a:pt x="89" y="55"/>
                </a:cubicBezTo>
                <a:lnTo>
                  <a:pt x="125" y="80"/>
                </a:lnTo>
                <a:cubicBezTo>
                  <a:pt x="127" y="80"/>
                  <a:pt x="128" y="81"/>
                  <a:pt x="130" y="81"/>
                </a:cubicBezTo>
                <a:cubicBezTo>
                  <a:pt x="131" y="81"/>
                  <a:pt x="133" y="81"/>
                  <a:pt x="134" y="80"/>
                </a:cubicBezTo>
                <a:cubicBezTo>
                  <a:pt x="143" y="75"/>
                  <a:pt x="152" y="72"/>
                  <a:pt x="161" y="70"/>
                </a:cubicBezTo>
                <a:cubicBezTo>
                  <a:pt x="163" y="70"/>
                  <a:pt x="164" y="69"/>
                  <a:pt x="165" y="68"/>
                </a:cubicBezTo>
                <a:cubicBezTo>
                  <a:pt x="166" y="66"/>
                  <a:pt x="167" y="65"/>
                  <a:pt x="168" y="63"/>
                </a:cubicBezTo>
                <a:cubicBezTo>
                  <a:pt x="169" y="48"/>
                  <a:pt x="173" y="34"/>
                  <a:pt x="176" y="19"/>
                </a:cubicBezTo>
                <a:cubicBezTo>
                  <a:pt x="176" y="18"/>
                  <a:pt x="176" y="18"/>
                  <a:pt x="177" y="18"/>
                </a:cubicBezTo>
                <a:cubicBezTo>
                  <a:pt x="191" y="17"/>
                  <a:pt x="207" y="18"/>
                  <a:pt x="219" y="18"/>
                </a:cubicBezTo>
                <a:close/>
                <a:moveTo>
                  <a:pt x="146" y="197"/>
                </a:moveTo>
                <a:cubicBezTo>
                  <a:pt x="146" y="225"/>
                  <a:pt x="169" y="249"/>
                  <a:pt x="198" y="249"/>
                </a:cubicBezTo>
                <a:cubicBezTo>
                  <a:pt x="227" y="249"/>
                  <a:pt x="251" y="226"/>
                  <a:pt x="251" y="197"/>
                </a:cubicBezTo>
                <a:cubicBezTo>
                  <a:pt x="251" y="167"/>
                  <a:pt x="227" y="143"/>
                  <a:pt x="198" y="143"/>
                </a:cubicBezTo>
                <a:cubicBezTo>
                  <a:pt x="160" y="143"/>
                  <a:pt x="146" y="177"/>
                  <a:pt x="146" y="197"/>
                </a:cubicBezTo>
                <a:close/>
                <a:moveTo>
                  <a:pt x="198" y="160"/>
                </a:moveTo>
                <a:cubicBezTo>
                  <a:pt x="218" y="160"/>
                  <a:pt x="234" y="176"/>
                  <a:pt x="234" y="197"/>
                </a:cubicBezTo>
                <a:cubicBezTo>
                  <a:pt x="234" y="216"/>
                  <a:pt x="218" y="232"/>
                  <a:pt x="198" y="232"/>
                </a:cubicBezTo>
                <a:cubicBezTo>
                  <a:pt x="178" y="232"/>
                  <a:pt x="163" y="216"/>
                  <a:pt x="163" y="197"/>
                </a:cubicBezTo>
                <a:cubicBezTo>
                  <a:pt x="163" y="186"/>
                  <a:pt x="172" y="160"/>
                  <a:pt x="198" y="160"/>
                </a:cubicBezTo>
                <a:close/>
              </a:path>
            </a:pathLst>
          </a:custGeom>
          <a:solidFill>
            <a:srgbClr val="26262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rgbClr val="26262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9" name="User"/>
          <p:cNvSpPr>
            <a:spLocks noEditPoints="1"/>
          </p:cNvSpPr>
          <p:nvPr/>
        </p:nvSpPr>
        <p:spPr bwMode="auto">
          <a:xfrm>
            <a:off x="1199134" y="2727583"/>
            <a:ext cx="441935" cy="531173"/>
          </a:xfrm>
          <a:custGeom>
            <a:avLst/>
            <a:gdLst>
              <a:gd name="T0" fmla="*/ 180 w 353"/>
              <a:gd name="T1" fmla="*/ 0 h 396"/>
              <a:gd name="T2" fmla="*/ 65 w 353"/>
              <a:gd name="T3" fmla="*/ 115 h 396"/>
              <a:gd name="T4" fmla="*/ 83 w 353"/>
              <a:gd name="T5" fmla="*/ 175 h 396"/>
              <a:gd name="T6" fmla="*/ 20 w 353"/>
              <a:gd name="T7" fmla="*/ 341 h 396"/>
              <a:gd name="T8" fmla="*/ 63 w 353"/>
              <a:gd name="T9" fmla="*/ 386 h 396"/>
              <a:gd name="T10" fmla="*/ 119 w 353"/>
              <a:gd name="T11" fmla="*/ 396 h 396"/>
              <a:gd name="T12" fmla="*/ 245 w 353"/>
              <a:gd name="T13" fmla="*/ 396 h 396"/>
              <a:gd name="T14" fmla="*/ 301 w 353"/>
              <a:gd name="T15" fmla="*/ 383 h 396"/>
              <a:gd name="T16" fmla="*/ 340 w 353"/>
              <a:gd name="T17" fmla="*/ 338 h 396"/>
              <a:gd name="T18" fmla="*/ 275 w 353"/>
              <a:gd name="T19" fmla="*/ 179 h 396"/>
              <a:gd name="T20" fmla="*/ 294 w 353"/>
              <a:gd name="T21" fmla="*/ 115 h 396"/>
              <a:gd name="T22" fmla="*/ 180 w 353"/>
              <a:gd name="T23" fmla="*/ 0 h 396"/>
              <a:gd name="T24" fmla="*/ 180 w 353"/>
              <a:gd name="T25" fmla="*/ 23 h 396"/>
              <a:gd name="T26" fmla="*/ 272 w 353"/>
              <a:gd name="T27" fmla="*/ 115 h 396"/>
              <a:gd name="T28" fmla="*/ 251 w 353"/>
              <a:gd name="T29" fmla="*/ 173 h 396"/>
              <a:gd name="T30" fmla="*/ 251 w 353"/>
              <a:gd name="T31" fmla="*/ 173 h 396"/>
              <a:gd name="T32" fmla="*/ 180 w 353"/>
              <a:gd name="T33" fmla="*/ 207 h 396"/>
              <a:gd name="T34" fmla="*/ 107 w 353"/>
              <a:gd name="T35" fmla="*/ 171 h 396"/>
              <a:gd name="T36" fmla="*/ 88 w 353"/>
              <a:gd name="T37" fmla="*/ 115 h 396"/>
              <a:gd name="T38" fmla="*/ 180 w 353"/>
              <a:gd name="T39" fmla="*/ 23 h 396"/>
              <a:gd name="T40" fmla="*/ 96 w 353"/>
              <a:gd name="T41" fmla="*/ 193 h 396"/>
              <a:gd name="T42" fmla="*/ 180 w 353"/>
              <a:gd name="T43" fmla="*/ 229 h 396"/>
              <a:gd name="T44" fmla="*/ 260 w 353"/>
              <a:gd name="T45" fmla="*/ 196 h 396"/>
              <a:gd name="T46" fmla="*/ 318 w 353"/>
              <a:gd name="T47" fmla="*/ 330 h 396"/>
              <a:gd name="T48" fmla="*/ 290 w 353"/>
              <a:gd name="T49" fmla="*/ 363 h 396"/>
              <a:gd name="T50" fmla="*/ 245 w 353"/>
              <a:gd name="T51" fmla="*/ 373 h 396"/>
              <a:gd name="T52" fmla="*/ 119 w 353"/>
              <a:gd name="T53" fmla="*/ 373 h 396"/>
              <a:gd name="T54" fmla="*/ 72 w 353"/>
              <a:gd name="T55" fmla="*/ 365 h 396"/>
              <a:gd name="T56" fmla="*/ 41 w 353"/>
              <a:gd name="T57" fmla="*/ 331 h 396"/>
              <a:gd name="T58" fmla="*/ 96 w 353"/>
              <a:gd name="T59" fmla="*/ 193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53" h="396">
                <a:moveTo>
                  <a:pt x="180" y="0"/>
                </a:moveTo>
                <a:cubicBezTo>
                  <a:pt x="117" y="0"/>
                  <a:pt x="65" y="52"/>
                  <a:pt x="65" y="115"/>
                </a:cubicBezTo>
                <a:cubicBezTo>
                  <a:pt x="65" y="137"/>
                  <a:pt x="72" y="158"/>
                  <a:pt x="83" y="175"/>
                </a:cubicBezTo>
                <a:cubicBezTo>
                  <a:pt x="11" y="227"/>
                  <a:pt x="0" y="297"/>
                  <a:pt x="20" y="341"/>
                </a:cubicBezTo>
                <a:cubicBezTo>
                  <a:pt x="30" y="363"/>
                  <a:pt x="45" y="378"/>
                  <a:pt x="63" y="386"/>
                </a:cubicBezTo>
                <a:cubicBezTo>
                  <a:pt x="80" y="394"/>
                  <a:pt x="99" y="396"/>
                  <a:pt x="119" y="396"/>
                </a:cubicBezTo>
                <a:lnTo>
                  <a:pt x="245" y="396"/>
                </a:lnTo>
                <a:cubicBezTo>
                  <a:pt x="264" y="396"/>
                  <a:pt x="284" y="392"/>
                  <a:pt x="301" y="383"/>
                </a:cubicBezTo>
                <a:cubicBezTo>
                  <a:pt x="318" y="374"/>
                  <a:pt x="332" y="359"/>
                  <a:pt x="340" y="338"/>
                </a:cubicBezTo>
                <a:cubicBezTo>
                  <a:pt x="353" y="299"/>
                  <a:pt x="343" y="234"/>
                  <a:pt x="275" y="179"/>
                </a:cubicBezTo>
                <a:cubicBezTo>
                  <a:pt x="287" y="161"/>
                  <a:pt x="294" y="139"/>
                  <a:pt x="294" y="115"/>
                </a:cubicBezTo>
                <a:cubicBezTo>
                  <a:pt x="294" y="52"/>
                  <a:pt x="243" y="0"/>
                  <a:pt x="180" y="0"/>
                </a:cubicBezTo>
                <a:close/>
                <a:moveTo>
                  <a:pt x="180" y="23"/>
                </a:moveTo>
                <a:cubicBezTo>
                  <a:pt x="231" y="23"/>
                  <a:pt x="272" y="64"/>
                  <a:pt x="272" y="115"/>
                </a:cubicBezTo>
                <a:cubicBezTo>
                  <a:pt x="272" y="137"/>
                  <a:pt x="264" y="157"/>
                  <a:pt x="251" y="173"/>
                </a:cubicBezTo>
                <a:cubicBezTo>
                  <a:pt x="251" y="173"/>
                  <a:pt x="251" y="173"/>
                  <a:pt x="251" y="173"/>
                </a:cubicBezTo>
                <a:cubicBezTo>
                  <a:pt x="225" y="203"/>
                  <a:pt x="204" y="206"/>
                  <a:pt x="180" y="207"/>
                </a:cubicBezTo>
                <a:cubicBezTo>
                  <a:pt x="150" y="207"/>
                  <a:pt x="124" y="193"/>
                  <a:pt x="107" y="171"/>
                </a:cubicBezTo>
                <a:cubicBezTo>
                  <a:pt x="92" y="152"/>
                  <a:pt x="88" y="132"/>
                  <a:pt x="88" y="115"/>
                </a:cubicBezTo>
                <a:cubicBezTo>
                  <a:pt x="88" y="64"/>
                  <a:pt x="129" y="23"/>
                  <a:pt x="180" y="23"/>
                </a:cubicBezTo>
                <a:close/>
                <a:moveTo>
                  <a:pt x="96" y="193"/>
                </a:moveTo>
                <a:cubicBezTo>
                  <a:pt x="117" y="215"/>
                  <a:pt x="147" y="229"/>
                  <a:pt x="180" y="229"/>
                </a:cubicBezTo>
                <a:cubicBezTo>
                  <a:pt x="211" y="229"/>
                  <a:pt x="239" y="217"/>
                  <a:pt x="260" y="196"/>
                </a:cubicBezTo>
                <a:cubicBezTo>
                  <a:pt x="323" y="246"/>
                  <a:pt x="328" y="303"/>
                  <a:pt x="318" y="330"/>
                </a:cubicBezTo>
                <a:cubicBezTo>
                  <a:pt x="313" y="346"/>
                  <a:pt x="303" y="356"/>
                  <a:pt x="290" y="363"/>
                </a:cubicBezTo>
                <a:cubicBezTo>
                  <a:pt x="278" y="370"/>
                  <a:pt x="262" y="373"/>
                  <a:pt x="245" y="373"/>
                </a:cubicBezTo>
                <a:lnTo>
                  <a:pt x="119" y="373"/>
                </a:lnTo>
                <a:cubicBezTo>
                  <a:pt x="101" y="373"/>
                  <a:pt x="85" y="371"/>
                  <a:pt x="72" y="365"/>
                </a:cubicBezTo>
                <a:cubicBezTo>
                  <a:pt x="59" y="359"/>
                  <a:pt x="49" y="350"/>
                  <a:pt x="41" y="331"/>
                </a:cubicBezTo>
                <a:cubicBezTo>
                  <a:pt x="26" y="298"/>
                  <a:pt x="31" y="240"/>
                  <a:pt x="96" y="193"/>
                </a:cubicBezTo>
                <a:close/>
              </a:path>
            </a:pathLst>
          </a:custGeom>
          <a:solidFill>
            <a:srgbClr val="26262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 dirty="0">
              <a:solidFill>
                <a:srgbClr val="26262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937271" y="3308658"/>
            <a:ext cx="9452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데이터 이용자</a:t>
            </a:r>
            <a:endParaRPr lang="ko-KR" altLang="en-US" sz="9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962480" y="2472695"/>
            <a:ext cx="9452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시스템</a:t>
            </a:r>
            <a:endParaRPr lang="ko-KR" altLang="en-US" sz="9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535532" y="5548934"/>
            <a:ext cx="12175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i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오피니언 리더 점수</a:t>
            </a:r>
            <a:endParaRPr lang="ko-KR" altLang="en-US" sz="1000" i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610552" y="2532688"/>
            <a:ext cx="945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b="1" i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Open</a:t>
            </a:r>
          </a:p>
          <a:p>
            <a:pPr algn="ctr"/>
            <a:r>
              <a:rPr lang="en-US" altLang="ko-KR" sz="800" b="1" i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API</a:t>
            </a:r>
            <a:endParaRPr lang="ko-KR" altLang="en-US" sz="800" b="1" i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156176" y="5453535"/>
            <a:ext cx="945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데이터 시각화를 위한 </a:t>
            </a:r>
            <a:r>
              <a:rPr lang="en-US" altLang="ko-KR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Chart</a:t>
            </a:r>
            <a:endParaRPr lang="ko-KR" altLang="en-US" sz="9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285934" y="6085343"/>
            <a:ext cx="12033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b="1" i="1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워크플로우</a:t>
            </a:r>
            <a:r>
              <a:rPr lang="en-US" altLang="ko-KR" sz="900" b="1" i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900" b="1" i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디자인</a:t>
            </a:r>
            <a:endParaRPr lang="ko-KR" altLang="en-US" sz="900" b="1" i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769852" y="4393523"/>
            <a:ext cx="5256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b="1" i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수집 </a:t>
            </a:r>
            <a:endParaRPr lang="en-US" altLang="ko-KR" sz="900" b="1" i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7" name="User"/>
          <p:cNvSpPr>
            <a:spLocks noEditPoints="1"/>
          </p:cNvSpPr>
          <p:nvPr/>
        </p:nvSpPr>
        <p:spPr bwMode="auto">
          <a:xfrm>
            <a:off x="7586449" y="1896877"/>
            <a:ext cx="441935" cy="531173"/>
          </a:xfrm>
          <a:custGeom>
            <a:avLst/>
            <a:gdLst>
              <a:gd name="T0" fmla="*/ 180 w 353"/>
              <a:gd name="T1" fmla="*/ 0 h 396"/>
              <a:gd name="T2" fmla="*/ 65 w 353"/>
              <a:gd name="T3" fmla="*/ 115 h 396"/>
              <a:gd name="T4" fmla="*/ 83 w 353"/>
              <a:gd name="T5" fmla="*/ 175 h 396"/>
              <a:gd name="T6" fmla="*/ 20 w 353"/>
              <a:gd name="T7" fmla="*/ 341 h 396"/>
              <a:gd name="T8" fmla="*/ 63 w 353"/>
              <a:gd name="T9" fmla="*/ 386 h 396"/>
              <a:gd name="T10" fmla="*/ 119 w 353"/>
              <a:gd name="T11" fmla="*/ 396 h 396"/>
              <a:gd name="T12" fmla="*/ 245 w 353"/>
              <a:gd name="T13" fmla="*/ 396 h 396"/>
              <a:gd name="T14" fmla="*/ 301 w 353"/>
              <a:gd name="T15" fmla="*/ 383 h 396"/>
              <a:gd name="T16" fmla="*/ 340 w 353"/>
              <a:gd name="T17" fmla="*/ 338 h 396"/>
              <a:gd name="T18" fmla="*/ 275 w 353"/>
              <a:gd name="T19" fmla="*/ 179 h 396"/>
              <a:gd name="T20" fmla="*/ 294 w 353"/>
              <a:gd name="T21" fmla="*/ 115 h 396"/>
              <a:gd name="T22" fmla="*/ 180 w 353"/>
              <a:gd name="T23" fmla="*/ 0 h 396"/>
              <a:gd name="T24" fmla="*/ 180 w 353"/>
              <a:gd name="T25" fmla="*/ 23 h 396"/>
              <a:gd name="T26" fmla="*/ 272 w 353"/>
              <a:gd name="T27" fmla="*/ 115 h 396"/>
              <a:gd name="T28" fmla="*/ 251 w 353"/>
              <a:gd name="T29" fmla="*/ 173 h 396"/>
              <a:gd name="T30" fmla="*/ 251 w 353"/>
              <a:gd name="T31" fmla="*/ 173 h 396"/>
              <a:gd name="T32" fmla="*/ 180 w 353"/>
              <a:gd name="T33" fmla="*/ 207 h 396"/>
              <a:gd name="T34" fmla="*/ 107 w 353"/>
              <a:gd name="T35" fmla="*/ 171 h 396"/>
              <a:gd name="T36" fmla="*/ 88 w 353"/>
              <a:gd name="T37" fmla="*/ 115 h 396"/>
              <a:gd name="T38" fmla="*/ 180 w 353"/>
              <a:gd name="T39" fmla="*/ 23 h 396"/>
              <a:gd name="T40" fmla="*/ 96 w 353"/>
              <a:gd name="T41" fmla="*/ 193 h 396"/>
              <a:gd name="T42" fmla="*/ 180 w 353"/>
              <a:gd name="T43" fmla="*/ 229 h 396"/>
              <a:gd name="T44" fmla="*/ 260 w 353"/>
              <a:gd name="T45" fmla="*/ 196 h 396"/>
              <a:gd name="T46" fmla="*/ 318 w 353"/>
              <a:gd name="T47" fmla="*/ 330 h 396"/>
              <a:gd name="T48" fmla="*/ 290 w 353"/>
              <a:gd name="T49" fmla="*/ 363 h 396"/>
              <a:gd name="T50" fmla="*/ 245 w 353"/>
              <a:gd name="T51" fmla="*/ 373 h 396"/>
              <a:gd name="T52" fmla="*/ 119 w 353"/>
              <a:gd name="T53" fmla="*/ 373 h 396"/>
              <a:gd name="T54" fmla="*/ 72 w 353"/>
              <a:gd name="T55" fmla="*/ 365 h 396"/>
              <a:gd name="T56" fmla="*/ 41 w 353"/>
              <a:gd name="T57" fmla="*/ 331 h 396"/>
              <a:gd name="T58" fmla="*/ 96 w 353"/>
              <a:gd name="T59" fmla="*/ 193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53" h="396">
                <a:moveTo>
                  <a:pt x="180" y="0"/>
                </a:moveTo>
                <a:cubicBezTo>
                  <a:pt x="117" y="0"/>
                  <a:pt x="65" y="52"/>
                  <a:pt x="65" y="115"/>
                </a:cubicBezTo>
                <a:cubicBezTo>
                  <a:pt x="65" y="137"/>
                  <a:pt x="72" y="158"/>
                  <a:pt x="83" y="175"/>
                </a:cubicBezTo>
                <a:cubicBezTo>
                  <a:pt x="11" y="227"/>
                  <a:pt x="0" y="297"/>
                  <a:pt x="20" y="341"/>
                </a:cubicBezTo>
                <a:cubicBezTo>
                  <a:pt x="30" y="363"/>
                  <a:pt x="45" y="378"/>
                  <a:pt x="63" y="386"/>
                </a:cubicBezTo>
                <a:cubicBezTo>
                  <a:pt x="80" y="394"/>
                  <a:pt x="99" y="396"/>
                  <a:pt x="119" y="396"/>
                </a:cubicBezTo>
                <a:lnTo>
                  <a:pt x="245" y="396"/>
                </a:lnTo>
                <a:cubicBezTo>
                  <a:pt x="264" y="396"/>
                  <a:pt x="284" y="392"/>
                  <a:pt x="301" y="383"/>
                </a:cubicBezTo>
                <a:cubicBezTo>
                  <a:pt x="318" y="374"/>
                  <a:pt x="332" y="359"/>
                  <a:pt x="340" y="338"/>
                </a:cubicBezTo>
                <a:cubicBezTo>
                  <a:pt x="353" y="299"/>
                  <a:pt x="343" y="234"/>
                  <a:pt x="275" y="179"/>
                </a:cubicBezTo>
                <a:cubicBezTo>
                  <a:pt x="287" y="161"/>
                  <a:pt x="294" y="139"/>
                  <a:pt x="294" y="115"/>
                </a:cubicBezTo>
                <a:cubicBezTo>
                  <a:pt x="294" y="52"/>
                  <a:pt x="243" y="0"/>
                  <a:pt x="180" y="0"/>
                </a:cubicBezTo>
                <a:close/>
                <a:moveTo>
                  <a:pt x="180" y="23"/>
                </a:moveTo>
                <a:cubicBezTo>
                  <a:pt x="231" y="23"/>
                  <a:pt x="272" y="64"/>
                  <a:pt x="272" y="115"/>
                </a:cubicBezTo>
                <a:cubicBezTo>
                  <a:pt x="272" y="137"/>
                  <a:pt x="264" y="157"/>
                  <a:pt x="251" y="173"/>
                </a:cubicBezTo>
                <a:cubicBezTo>
                  <a:pt x="251" y="173"/>
                  <a:pt x="251" y="173"/>
                  <a:pt x="251" y="173"/>
                </a:cubicBezTo>
                <a:cubicBezTo>
                  <a:pt x="225" y="203"/>
                  <a:pt x="204" y="206"/>
                  <a:pt x="180" y="207"/>
                </a:cubicBezTo>
                <a:cubicBezTo>
                  <a:pt x="150" y="207"/>
                  <a:pt x="124" y="193"/>
                  <a:pt x="107" y="171"/>
                </a:cubicBezTo>
                <a:cubicBezTo>
                  <a:pt x="92" y="152"/>
                  <a:pt x="88" y="132"/>
                  <a:pt x="88" y="115"/>
                </a:cubicBezTo>
                <a:cubicBezTo>
                  <a:pt x="88" y="64"/>
                  <a:pt x="129" y="23"/>
                  <a:pt x="180" y="23"/>
                </a:cubicBezTo>
                <a:close/>
                <a:moveTo>
                  <a:pt x="96" y="193"/>
                </a:moveTo>
                <a:cubicBezTo>
                  <a:pt x="117" y="215"/>
                  <a:pt x="147" y="229"/>
                  <a:pt x="180" y="229"/>
                </a:cubicBezTo>
                <a:cubicBezTo>
                  <a:pt x="211" y="229"/>
                  <a:pt x="239" y="217"/>
                  <a:pt x="260" y="196"/>
                </a:cubicBezTo>
                <a:cubicBezTo>
                  <a:pt x="323" y="246"/>
                  <a:pt x="328" y="303"/>
                  <a:pt x="318" y="330"/>
                </a:cubicBezTo>
                <a:cubicBezTo>
                  <a:pt x="313" y="346"/>
                  <a:pt x="303" y="356"/>
                  <a:pt x="290" y="363"/>
                </a:cubicBezTo>
                <a:cubicBezTo>
                  <a:pt x="278" y="370"/>
                  <a:pt x="262" y="373"/>
                  <a:pt x="245" y="373"/>
                </a:cubicBezTo>
                <a:lnTo>
                  <a:pt x="119" y="373"/>
                </a:lnTo>
                <a:cubicBezTo>
                  <a:pt x="101" y="373"/>
                  <a:pt x="85" y="371"/>
                  <a:pt x="72" y="365"/>
                </a:cubicBezTo>
                <a:cubicBezTo>
                  <a:pt x="59" y="359"/>
                  <a:pt x="49" y="350"/>
                  <a:pt x="41" y="331"/>
                </a:cubicBezTo>
                <a:cubicBezTo>
                  <a:pt x="26" y="298"/>
                  <a:pt x="31" y="240"/>
                  <a:pt x="96" y="193"/>
                </a:cubicBezTo>
                <a:close/>
              </a:path>
            </a:pathLst>
          </a:custGeom>
          <a:solidFill>
            <a:srgbClr val="26262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 dirty="0">
              <a:solidFill>
                <a:srgbClr val="26262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371192" y="2444335"/>
            <a:ext cx="9452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데이터 이용자</a:t>
            </a:r>
            <a:endParaRPr lang="ko-KR" altLang="en-US" sz="9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028368" y="1684185"/>
            <a:ext cx="783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b="1" i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서비스 </a:t>
            </a:r>
            <a:endParaRPr lang="en-US" altLang="ko-KR" sz="900" b="1" i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900" b="1" i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요청</a:t>
            </a:r>
            <a:endParaRPr lang="ko-KR" altLang="en-US" sz="900" b="1" i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0" name="Arrow"/>
          <p:cNvSpPr>
            <a:spLocks noEditPoints="1"/>
          </p:cNvSpPr>
          <p:nvPr/>
        </p:nvSpPr>
        <p:spPr bwMode="auto">
          <a:xfrm rot="5400000">
            <a:off x="4864252" y="3278520"/>
            <a:ext cx="279566" cy="377817"/>
          </a:xfrm>
          <a:custGeom>
            <a:avLst/>
            <a:gdLst>
              <a:gd name="T0" fmla="*/ 159 w 338"/>
              <a:gd name="T1" fmla="*/ 0 h 272"/>
              <a:gd name="T2" fmla="*/ 130 w 338"/>
              <a:gd name="T3" fmla="*/ 35 h 272"/>
              <a:gd name="T4" fmla="*/ 130 w 338"/>
              <a:gd name="T5" fmla="*/ 69 h 272"/>
              <a:gd name="T6" fmla="*/ 21 w 338"/>
              <a:gd name="T7" fmla="*/ 69 h 272"/>
              <a:gd name="T8" fmla="*/ 0 w 338"/>
              <a:gd name="T9" fmla="*/ 93 h 272"/>
              <a:gd name="T10" fmla="*/ 0 w 338"/>
              <a:gd name="T11" fmla="*/ 177 h 272"/>
              <a:gd name="T12" fmla="*/ 21 w 338"/>
              <a:gd name="T13" fmla="*/ 201 h 272"/>
              <a:gd name="T14" fmla="*/ 130 w 338"/>
              <a:gd name="T15" fmla="*/ 201 h 272"/>
              <a:gd name="T16" fmla="*/ 130 w 338"/>
              <a:gd name="T17" fmla="*/ 236 h 272"/>
              <a:gd name="T18" fmla="*/ 145 w 338"/>
              <a:gd name="T19" fmla="*/ 266 h 272"/>
              <a:gd name="T20" fmla="*/ 177 w 338"/>
              <a:gd name="T21" fmla="*/ 265 h 272"/>
              <a:gd name="T22" fmla="*/ 325 w 338"/>
              <a:gd name="T23" fmla="*/ 165 h 272"/>
              <a:gd name="T24" fmla="*/ 338 w 338"/>
              <a:gd name="T25" fmla="*/ 135 h 272"/>
              <a:gd name="T26" fmla="*/ 325 w 338"/>
              <a:gd name="T27" fmla="*/ 105 h 272"/>
              <a:gd name="T28" fmla="*/ 176 w 338"/>
              <a:gd name="T29" fmla="*/ 5 h 272"/>
              <a:gd name="T30" fmla="*/ 159 w 338"/>
              <a:gd name="T31" fmla="*/ 0 h 272"/>
              <a:gd name="T32" fmla="*/ 160 w 338"/>
              <a:gd name="T33" fmla="*/ 18 h 272"/>
              <a:gd name="T34" fmla="*/ 167 w 338"/>
              <a:gd name="T35" fmla="*/ 19 h 272"/>
              <a:gd name="T36" fmla="*/ 314 w 338"/>
              <a:gd name="T37" fmla="*/ 119 h 272"/>
              <a:gd name="T38" fmla="*/ 321 w 338"/>
              <a:gd name="T39" fmla="*/ 135 h 272"/>
              <a:gd name="T40" fmla="*/ 314 w 338"/>
              <a:gd name="T41" fmla="*/ 151 h 272"/>
              <a:gd name="T42" fmla="*/ 167 w 338"/>
              <a:gd name="T43" fmla="*/ 251 h 272"/>
              <a:gd name="T44" fmla="*/ 166 w 338"/>
              <a:gd name="T45" fmla="*/ 251 h 272"/>
              <a:gd name="T46" fmla="*/ 166 w 338"/>
              <a:gd name="T47" fmla="*/ 251 h 272"/>
              <a:gd name="T48" fmla="*/ 155 w 338"/>
              <a:gd name="T49" fmla="*/ 251 h 272"/>
              <a:gd name="T50" fmla="*/ 147 w 338"/>
              <a:gd name="T51" fmla="*/ 236 h 272"/>
              <a:gd name="T52" fmla="*/ 147 w 338"/>
              <a:gd name="T53" fmla="*/ 183 h 272"/>
              <a:gd name="T54" fmla="*/ 21 w 338"/>
              <a:gd name="T55" fmla="*/ 183 h 272"/>
              <a:gd name="T56" fmla="*/ 17 w 338"/>
              <a:gd name="T57" fmla="*/ 177 h 272"/>
              <a:gd name="T58" fmla="*/ 17 w 338"/>
              <a:gd name="T59" fmla="*/ 93 h 272"/>
              <a:gd name="T60" fmla="*/ 21 w 338"/>
              <a:gd name="T61" fmla="*/ 87 h 272"/>
              <a:gd name="T62" fmla="*/ 147 w 338"/>
              <a:gd name="T63" fmla="*/ 87 h 272"/>
              <a:gd name="T64" fmla="*/ 147 w 338"/>
              <a:gd name="T65" fmla="*/ 35 h 272"/>
              <a:gd name="T66" fmla="*/ 160 w 338"/>
              <a:gd name="T67" fmla="*/ 18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38" h="272">
                <a:moveTo>
                  <a:pt x="159" y="0"/>
                </a:moveTo>
                <a:cubicBezTo>
                  <a:pt x="142" y="2"/>
                  <a:pt x="130" y="17"/>
                  <a:pt x="130" y="35"/>
                </a:cubicBezTo>
                <a:lnTo>
                  <a:pt x="130" y="69"/>
                </a:lnTo>
                <a:lnTo>
                  <a:pt x="21" y="69"/>
                </a:lnTo>
                <a:cubicBezTo>
                  <a:pt x="9" y="69"/>
                  <a:pt x="0" y="81"/>
                  <a:pt x="0" y="93"/>
                </a:cubicBezTo>
                <a:lnTo>
                  <a:pt x="0" y="177"/>
                </a:lnTo>
                <a:cubicBezTo>
                  <a:pt x="0" y="189"/>
                  <a:pt x="9" y="201"/>
                  <a:pt x="21" y="201"/>
                </a:cubicBezTo>
                <a:lnTo>
                  <a:pt x="130" y="201"/>
                </a:lnTo>
                <a:lnTo>
                  <a:pt x="130" y="236"/>
                </a:lnTo>
                <a:cubicBezTo>
                  <a:pt x="130" y="251"/>
                  <a:pt x="135" y="261"/>
                  <a:pt x="145" y="266"/>
                </a:cubicBezTo>
                <a:cubicBezTo>
                  <a:pt x="153" y="270"/>
                  <a:pt x="163" y="272"/>
                  <a:pt x="177" y="265"/>
                </a:cubicBezTo>
                <a:cubicBezTo>
                  <a:pt x="228" y="231"/>
                  <a:pt x="280" y="195"/>
                  <a:pt x="325" y="165"/>
                </a:cubicBezTo>
                <a:cubicBezTo>
                  <a:pt x="335" y="158"/>
                  <a:pt x="338" y="146"/>
                  <a:pt x="338" y="135"/>
                </a:cubicBezTo>
                <a:cubicBezTo>
                  <a:pt x="338" y="125"/>
                  <a:pt x="335" y="112"/>
                  <a:pt x="325" y="105"/>
                </a:cubicBezTo>
                <a:cubicBezTo>
                  <a:pt x="273" y="70"/>
                  <a:pt x="221" y="35"/>
                  <a:pt x="176" y="5"/>
                </a:cubicBezTo>
                <a:cubicBezTo>
                  <a:pt x="171" y="1"/>
                  <a:pt x="167" y="0"/>
                  <a:pt x="159" y="0"/>
                </a:cubicBezTo>
                <a:close/>
                <a:moveTo>
                  <a:pt x="160" y="18"/>
                </a:moveTo>
                <a:cubicBezTo>
                  <a:pt x="162" y="18"/>
                  <a:pt x="164" y="18"/>
                  <a:pt x="167" y="19"/>
                </a:cubicBezTo>
                <a:lnTo>
                  <a:pt x="314" y="119"/>
                </a:lnTo>
                <a:cubicBezTo>
                  <a:pt x="319" y="122"/>
                  <a:pt x="321" y="129"/>
                  <a:pt x="321" y="135"/>
                </a:cubicBezTo>
                <a:cubicBezTo>
                  <a:pt x="321" y="142"/>
                  <a:pt x="318" y="148"/>
                  <a:pt x="314" y="151"/>
                </a:cubicBezTo>
                <a:lnTo>
                  <a:pt x="167" y="251"/>
                </a:lnTo>
                <a:lnTo>
                  <a:pt x="166" y="251"/>
                </a:lnTo>
                <a:lnTo>
                  <a:pt x="166" y="251"/>
                </a:lnTo>
                <a:cubicBezTo>
                  <a:pt x="163" y="254"/>
                  <a:pt x="159" y="253"/>
                  <a:pt x="155" y="251"/>
                </a:cubicBezTo>
                <a:cubicBezTo>
                  <a:pt x="151" y="247"/>
                  <a:pt x="147" y="242"/>
                  <a:pt x="147" y="236"/>
                </a:cubicBezTo>
                <a:lnTo>
                  <a:pt x="147" y="183"/>
                </a:lnTo>
                <a:lnTo>
                  <a:pt x="21" y="183"/>
                </a:lnTo>
                <a:cubicBezTo>
                  <a:pt x="20" y="183"/>
                  <a:pt x="17" y="181"/>
                  <a:pt x="17" y="177"/>
                </a:cubicBezTo>
                <a:lnTo>
                  <a:pt x="17" y="93"/>
                </a:lnTo>
                <a:cubicBezTo>
                  <a:pt x="17" y="89"/>
                  <a:pt x="19" y="87"/>
                  <a:pt x="21" y="87"/>
                </a:cubicBezTo>
                <a:lnTo>
                  <a:pt x="147" y="87"/>
                </a:lnTo>
                <a:lnTo>
                  <a:pt x="147" y="35"/>
                </a:lnTo>
                <a:cubicBezTo>
                  <a:pt x="147" y="25"/>
                  <a:pt x="153" y="19"/>
                  <a:pt x="160" y="18"/>
                </a:cubicBezTo>
                <a:close/>
              </a:path>
            </a:pathLst>
          </a:custGeom>
          <a:solidFill>
            <a:srgbClr val="26262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rgbClr val="262626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1" name="iPhone"/>
          <p:cNvGrpSpPr>
            <a:grpSpLocks noChangeAspect="1"/>
          </p:cNvGrpSpPr>
          <p:nvPr/>
        </p:nvGrpSpPr>
        <p:grpSpPr>
          <a:xfrm>
            <a:off x="1291567" y="1141777"/>
            <a:ext cx="219174" cy="430586"/>
            <a:chOff x="508000" y="1397000"/>
            <a:chExt cx="2285999" cy="4491038"/>
          </a:xfrm>
        </p:grpSpPr>
        <p:sp>
          <p:nvSpPr>
            <p:cNvPr id="92" name="Case"/>
            <p:cNvSpPr>
              <a:spLocks/>
            </p:cNvSpPr>
            <p:nvPr/>
          </p:nvSpPr>
          <p:spPr bwMode="auto">
            <a:xfrm>
              <a:off x="508000" y="1397000"/>
              <a:ext cx="2285999" cy="4491038"/>
            </a:xfrm>
            <a:prstGeom prst="roundRect">
              <a:avLst>
                <a:gd name="adj" fmla="val 13146"/>
              </a:avLst>
            </a:prstGeom>
            <a:solidFill>
              <a:schemeClr val="tx1">
                <a:lumMod val="50000"/>
                <a:lumOff val="50000"/>
              </a:schemeClr>
            </a:solidFill>
            <a:ln w="635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dirty="0">
                <a:solidFill>
                  <a:srgbClr val="262626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3" name="Display"/>
            <p:cNvSpPr>
              <a:spLocks/>
            </p:cNvSpPr>
            <p:nvPr/>
          </p:nvSpPr>
          <p:spPr bwMode="auto">
            <a:xfrm>
              <a:off x="641349" y="2147888"/>
              <a:ext cx="2019300" cy="3024188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dirty="0">
                <a:solidFill>
                  <a:srgbClr val="262626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4" name="Speaker"/>
            <p:cNvSpPr>
              <a:spLocks/>
            </p:cNvSpPr>
            <p:nvPr/>
          </p:nvSpPr>
          <p:spPr bwMode="auto">
            <a:xfrm>
              <a:off x="1433512" y="1738314"/>
              <a:ext cx="434975" cy="8413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 w="635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dirty="0">
                <a:solidFill>
                  <a:srgbClr val="262626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95" name="Camera"/>
            <p:cNvGrpSpPr/>
            <p:nvPr/>
          </p:nvGrpSpPr>
          <p:grpSpPr>
            <a:xfrm>
              <a:off x="1175120" y="1735138"/>
              <a:ext cx="90490" cy="90490"/>
              <a:chOff x="1175120" y="1735138"/>
              <a:chExt cx="90490" cy="90490"/>
            </a:xfrm>
          </p:grpSpPr>
          <p:sp>
            <p:nvSpPr>
              <p:cNvPr id="99" name="Camera Outer"/>
              <p:cNvSpPr>
                <a:spLocks/>
              </p:cNvSpPr>
              <p:nvPr/>
            </p:nvSpPr>
            <p:spPr bwMode="auto">
              <a:xfrm>
                <a:off x="1175120" y="1735138"/>
                <a:ext cx="90490" cy="9049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6350" cap="flat" cmpd="sng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900" dirty="0">
                  <a:solidFill>
                    <a:srgbClr val="333333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00" name="Camera Inner"/>
              <p:cNvSpPr>
                <a:spLocks/>
              </p:cNvSpPr>
              <p:nvPr/>
            </p:nvSpPr>
            <p:spPr bwMode="auto">
              <a:xfrm>
                <a:off x="1205965" y="1765983"/>
                <a:ext cx="28800" cy="288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6350" cap="flat" cmpd="sng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900" dirty="0">
                  <a:solidFill>
                    <a:srgbClr val="333333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96" name="Button"/>
            <p:cNvGrpSpPr/>
            <p:nvPr/>
          </p:nvGrpSpPr>
          <p:grpSpPr>
            <a:xfrm>
              <a:off x="1447799" y="5332413"/>
              <a:ext cx="406400" cy="406400"/>
              <a:chOff x="1447799" y="5332413"/>
              <a:chExt cx="406400" cy="406400"/>
            </a:xfrm>
          </p:grpSpPr>
          <p:sp>
            <p:nvSpPr>
              <p:cNvPr id="97" name="Button Outer"/>
              <p:cNvSpPr>
                <a:spLocks/>
              </p:cNvSpPr>
              <p:nvPr/>
            </p:nvSpPr>
            <p:spPr bwMode="auto">
              <a:xfrm>
                <a:off x="1447799" y="5332413"/>
                <a:ext cx="406400" cy="406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6350" cap="flat" cmpd="sng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900" dirty="0">
                  <a:solidFill>
                    <a:srgbClr val="333333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98" name="Button Inner"/>
              <p:cNvSpPr>
                <a:spLocks/>
              </p:cNvSpPr>
              <p:nvPr/>
            </p:nvSpPr>
            <p:spPr bwMode="auto">
              <a:xfrm>
                <a:off x="1583245" y="5467213"/>
                <a:ext cx="135508" cy="136800"/>
              </a:xfrm>
              <a:prstGeom prst="roundRect">
                <a:avLst>
                  <a:gd name="adj" fmla="val 32086"/>
                </a:avLst>
              </a:prstGeom>
              <a:solidFill>
                <a:schemeClr val="bg1">
                  <a:lumMod val="65000"/>
                </a:schemeClr>
              </a:solidFill>
              <a:ln w="6350" cap="flat" cmpd="sng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900" dirty="0">
                  <a:solidFill>
                    <a:srgbClr val="262626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sp>
        <p:nvSpPr>
          <p:cNvPr id="101" name="TextBox 100"/>
          <p:cNvSpPr txBox="1"/>
          <p:nvPr/>
        </p:nvSpPr>
        <p:spPr>
          <a:xfrm>
            <a:off x="928542" y="1628613"/>
            <a:ext cx="9452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모바일</a:t>
            </a:r>
            <a:endParaRPr lang="ko-KR" altLang="en-US" sz="9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205873" y="3327645"/>
            <a:ext cx="12895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b="1" i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분석 결과를 재사용</a:t>
            </a:r>
            <a:endParaRPr lang="ko-KR" altLang="en-US" sz="900" b="1" i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2519308" y="3268361"/>
            <a:ext cx="1743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900" b="1" i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분석 결과를 외부에 제공하기</a:t>
            </a:r>
            <a:endParaRPr lang="en-US" altLang="ko-KR" sz="900" b="1" i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r"/>
            <a:r>
              <a:rPr lang="ko-KR" altLang="en-US" sz="900" b="1" i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위해 </a:t>
            </a:r>
            <a:r>
              <a:rPr lang="en-US" altLang="ko-KR" sz="900" b="1" i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Open API </a:t>
            </a:r>
            <a:r>
              <a:rPr lang="ko-KR" altLang="en-US" sz="900" b="1" i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로 노출</a:t>
            </a:r>
            <a:endParaRPr lang="ko-KR" altLang="en-US" sz="900" b="1" i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092280" y="4239656"/>
            <a:ext cx="783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b="1" i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분석 결과</a:t>
            </a:r>
            <a:endParaRPr lang="en-US" altLang="ko-KR" sz="900" b="1" i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900" b="1" i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검</a:t>
            </a:r>
            <a:r>
              <a:rPr lang="ko-KR" altLang="en-US" sz="900" b="1" i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증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743640" y="4395887"/>
            <a:ext cx="7647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" b="1" i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로그 데이터</a:t>
            </a:r>
            <a:endParaRPr lang="ko-KR" altLang="en-US" sz="800" b="1" i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419872" y="4265637"/>
            <a:ext cx="12344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b="1" i="1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MapReduce</a:t>
            </a:r>
            <a:r>
              <a:rPr lang="en-US" altLang="ko-KR" sz="800" b="1" i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800" b="1" i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분석 모듈</a:t>
            </a:r>
            <a:endParaRPr lang="ko-KR" altLang="en-US" sz="800" b="1" i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463534" y="1005919"/>
            <a:ext cx="45021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b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빅</a:t>
            </a:r>
            <a:r>
              <a:rPr lang="en-US" altLang="ko-KR" sz="1050" b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50" b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데이터 </a:t>
            </a:r>
            <a:r>
              <a:rPr lang="ko-KR" altLang="en-US" sz="105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분석 </a:t>
            </a:r>
            <a:r>
              <a:rPr lang="ko-KR" altLang="en-US" sz="1050" b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및 서비스 플랫폼</a:t>
            </a:r>
            <a:endParaRPr lang="ko-KR" altLang="en-US" sz="105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8" name="오른쪽 화살표 11"/>
          <p:cNvSpPr/>
          <p:nvPr/>
        </p:nvSpPr>
        <p:spPr>
          <a:xfrm rot="10800000">
            <a:off x="1937585" y="2217377"/>
            <a:ext cx="311283" cy="315311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9" name="오른쪽 화살표 176"/>
          <p:cNvSpPr/>
          <p:nvPr/>
        </p:nvSpPr>
        <p:spPr>
          <a:xfrm>
            <a:off x="1905026" y="4629251"/>
            <a:ext cx="311283" cy="315311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0" name="오른쪽 화살표 177"/>
          <p:cNvSpPr/>
          <p:nvPr/>
        </p:nvSpPr>
        <p:spPr>
          <a:xfrm rot="5400000">
            <a:off x="1293535" y="3636576"/>
            <a:ext cx="279439" cy="315311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1" name="오른쪽 화살표 178"/>
          <p:cNvSpPr/>
          <p:nvPr/>
        </p:nvSpPr>
        <p:spPr>
          <a:xfrm rot="10800000">
            <a:off x="7182071" y="2062800"/>
            <a:ext cx="311283" cy="315311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2" name="오른쪽 화살표 179"/>
          <p:cNvSpPr/>
          <p:nvPr/>
        </p:nvSpPr>
        <p:spPr>
          <a:xfrm rot="10800000">
            <a:off x="7243356" y="4620867"/>
            <a:ext cx="311283" cy="315311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3" name="오른쪽 화살표 180"/>
          <p:cNvSpPr/>
          <p:nvPr/>
        </p:nvSpPr>
        <p:spPr>
          <a:xfrm rot="16200000">
            <a:off x="3964780" y="6026799"/>
            <a:ext cx="279439" cy="315311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4" name="Rectangle 76"/>
          <p:cNvSpPr>
            <a:spLocks noChangeArrowheads="1"/>
          </p:cNvSpPr>
          <p:nvPr/>
        </p:nvSpPr>
        <p:spPr bwMode="auto">
          <a:xfrm>
            <a:off x="1946012" y="5001983"/>
            <a:ext cx="192087" cy="190500"/>
          </a:xfrm>
          <a:prstGeom prst="rect">
            <a:avLst/>
          </a:prstGeom>
          <a:ln/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36000" tIns="36000" rIns="36000" bIns="3600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pple SD 산돌고딕 Neo 일반체"/>
              </a:rPr>
              <a:t>1</a:t>
            </a:r>
          </a:p>
        </p:txBody>
      </p:sp>
      <p:sp>
        <p:nvSpPr>
          <p:cNvPr id="115" name="Rectangle 76"/>
          <p:cNvSpPr>
            <a:spLocks noChangeArrowheads="1"/>
          </p:cNvSpPr>
          <p:nvPr/>
        </p:nvSpPr>
        <p:spPr bwMode="auto">
          <a:xfrm>
            <a:off x="3646824" y="6118873"/>
            <a:ext cx="192087" cy="190500"/>
          </a:xfrm>
          <a:prstGeom prst="rect">
            <a:avLst/>
          </a:prstGeom>
          <a:ln/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36000" tIns="36000" rIns="36000" bIns="36000" anchor="ctr"/>
          <a:lstStyle/>
          <a:p>
            <a:pPr algn="ctr"/>
            <a:r>
              <a:rPr lang="en-US" altLang="ko-KR" sz="110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pple SD 산돌고딕 Neo 일반체"/>
              </a:rPr>
              <a:t>2</a:t>
            </a:r>
            <a:endParaRPr lang="en-US" altLang="ko-KR" sz="11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  <a:cs typeface="Apple SD 산돌고딕 Neo 일반체"/>
            </a:endParaRPr>
          </a:p>
        </p:txBody>
      </p:sp>
      <p:sp>
        <p:nvSpPr>
          <p:cNvPr id="116" name="Rectangle 76"/>
          <p:cNvSpPr>
            <a:spLocks noChangeArrowheads="1"/>
          </p:cNvSpPr>
          <p:nvPr/>
        </p:nvSpPr>
        <p:spPr bwMode="auto">
          <a:xfrm>
            <a:off x="7285657" y="4997729"/>
            <a:ext cx="192087" cy="190500"/>
          </a:xfrm>
          <a:prstGeom prst="rect">
            <a:avLst/>
          </a:prstGeom>
          <a:ln/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36000" tIns="36000" rIns="36000" bIns="36000" anchor="ctr"/>
          <a:lstStyle/>
          <a:p>
            <a:pPr algn="ctr"/>
            <a:r>
              <a:rPr lang="en-US" altLang="ko-KR" sz="110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pple SD 산돌고딕 Neo 일반체"/>
              </a:rPr>
              <a:t>3</a:t>
            </a:r>
            <a:endParaRPr lang="en-US" altLang="ko-KR" sz="11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  <a:cs typeface="Apple SD 산돌고딕 Neo 일반체"/>
            </a:endParaRPr>
          </a:p>
        </p:txBody>
      </p:sp>
      <p:sp>
        <p:nvSpPr>
          <p:cNvPr id="117" name="Rectangle 76"/>
          <p:cNvSpPr>
            <a:spLocks noChangeArrowheads="1"/>
          </p:cNvSpPr>
          <p:nvPr/>
        </p:nvSpPr>
        <p:spPr bwMode="auto">
          <a:xfrm>
            <a:off x="2545533" y="3375021"/>
            <a:ext cx="192087" cy="190500"/>
          </a:xfrm>
          <a:prstGeom prst="rect">
            <a:avLst/>
          </a:prstGeom>
          <a:ln/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36000" tIns="36000" rIns="36000" bIns="36000" anchor="ctr"/>
          <a:lstStyle/>
          <a:p>
            <a:pPr algn="ctr"/>
            <a:r>
              <a:rPr lang="en-US" altLang="ko-KR" sz="110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pple SD 산돌고딕 Neo 일반체"/>
              </a:rPr>
              <a:t>4</a:t>
            </a:r>
            <a:endParaRPr lang="en-US" altLang="ko-KR" sz="11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  <a:cs typeface="Apple SD 산돌고딕 Neo 일반체"/>
            </a:endParaRPr>
          </a:p>
        </p:txBody>
      </p:sp>
      <p:sp>
        <p:nvSpPr>
          <p:cNvPr id="118" name="Rectangle 76"/>
          <p:cNvSpPr>
            <a:spLocks noChangeArrowheads="1"/>
          </p:cNvSpPr>
          <p:nvPr/>
        </p:nvSpPr>
        <p:spPr bwMode="auto">
          <a:xfrm>
            <a:off x="7228277" y="2444335"/>
            <a:ext cx="192087" cy="190500"/>
          </a:xfrm>
          <a:prstGeom prst="rect">
            <a:avLst/>
          </a:prstGeom>
          <a:ln/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36000" tIns="36000" rIns="36000" bIns="36000" anchor="ctr"/>
          <a:lstStyle/>
          <a:p>
            <a:pPr algn="ctr"/>
            <a:r>
              <a:rPr lang="en-US" altLang="ko-KR" sz="110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pple SD 산돌고딕 Neo 일반체"/>
              </a:rPr>
              <a:t>5</a:t>
            </a:r>
            <a:endParaRPr lang="en-US" altLang="ko-KR" sz="11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  <a:cs typeface="Apple SD 산돌고딕 Neo 일반체"/>
            </a:endParaRPr>
          </a:p>
        </p:txBody>
      </p:sp>
      <p:sp>
        <p:nvSpPr>
          <p:cNvPr id="119" name="Rectangle 76"/>
          <p:cNvSpPr>
            <a:spLocks noChangeArrowheads="1"/>
          </p:cNvSpPr>
          <p:nvPr/>
        </p:nvSpPr>
        <p:spPr bwMode="auto">
          <a:xfrm>
            <a:off x="1979496" y="2888100"/>
            <a:ext cx="192087" cy="190500"/>
          </a:xfrm>
          <a:prstGeom prst="rect">
            <a:avLst/>
          </a:prstGeom>
          <a:ln/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36000" tIns="36000" rIns="36000" bIns="36000" anchor="ctr"/>
          <a:lstStyle/>
          <a:p>
            <a:pPr algn="ctr"/>
            <a:r>
              <a:rPr lang="en-US" altLang="ko-KR" sz="110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pple SD 산돌고딕 Neo 일반체"/>
              </a:rPr>
              <a:t>6</a:t>
            </a:r>
            <a:endParaRPr lang="en-US" altLang="ko-KR" sz="11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  <a:cs typeface="Apple SD 산돌고딕 Neo 일반체"/>
            </a:endParaRPr>
          </a:p>
        </p:txBody>
      </p:sp>
      <p:sp>
        <p:nvSpPr>
          <p:cNvPr id="120" name="Rectangle 76"/>
          <p:cNvSpPr>
            <a:spLocks noChangeArrowheads="1"/>
          </p:cNvSpPr>
          <p:nvPr/>
        </p:nvSpPr>
        <p:spPr bwMode="auto">
          <a:xfrm>
            <a:off x="1650854" y="3681216"/>
            <a:ext cx="192087" cy="190500"/>
          </a:xfrm>
          <a:prstGeom prst="rect">
            <a:avLst/>
          </a:prstGeom>
          <a:ln/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36000" tIns="36000" rIns="36000" bIns="36000" anchor="ctr"/>
          <a:lstStyle/>
          <a:p>
            <a:pPr algn="ctr"/>
            <a:r>
              <a:rPr lang="en-US" altLang="ko-KR" sz="110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Apple SD 산돌고딕 Neo 일반체"/>
              </a:rPr>
              <a:t>7</a:t>
            </a:r>
            <a:endParaRPr lang="en-US" altLang="ko-KR" sz="11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  <a:cs typeface="Apple SD 산돌고딕 Neo 일반체"/>
            </a:endParaRPr>
          </a:p>
        </p:txBody>
      </p:sp>
      <p:sp>
        <p:nvSpPr>
          <p:cNvPr id="122" name="Title 12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sz="3600" dirty="0" smtClean="0"/>
              <a:t>OCE Flamingo :  Big Data </a:t>
            </a:r>
            <a:r>
              <a:rPr lang="en-US" altLang="ko-KR" sz="3600" dirty="0" err="1" smtClean="0"/>
              <a:t>PaaS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9379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Big Data Platform </a:t>
            </a:r>
            <a:br>
              <a:rPr lang="en-US" altLang="ko-KR" dirty="0" smtClean="0"/>
            </a:br>
            <a:r>
              <a:rPr lang="en-US" altLang="ko-KR" dirty="0" smtClean="0"/>
              <a:t>for Data Analyst &amp; Developer</a:t>
            </a:r>
            <a:endParaRPr lang="ko-KR" altLang="en-US" dirty="0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95536" y="1484784"/>
            <a:ext cx="2047091" cy="462959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2000" tIns="144000" rIns="72000" bIns="36000"/>
          <a:lstStyle/>
          <a:p>
            <a:endParaRPr lang="en-US" altLang="ko-KR" sz="1400" b="1" dirty="0" smtClean="0">
              <a:latin typeface="+mj-lt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ko-KR" altLang="en-US" sz="1400" b="1" dirty="0" smtClean="0">
                <a:latin typeface="+mj-lt"/>
              </a:rPr>
              <a:t>데이터 분석가 및 개발자가 어떠한 복잡한 </a:t>
            </a:r>
            <a:r>
              <a:rPr lang="ko-KR" altLang="en-US" sz="1400" b="1" dirty="0" err="1" smtClean="0">
                <a:latin typeface="+mj-lt"/>
              </a:rPr>
              <a:t>하둡</a:t>
            </a:r>
            <a:r>
              <a:rPr lang="ko-KR" altLang="en-US" sz="1400" b="1" dirty="0" smtClean="0">
                <a:latin typeface="+mj-lt"/>
              </a:rPr>
              <a:t> 환경 설치 없이 </a:t>
            </a:r>
            <a:r>
              <a:rPr lang="ko-KR" altLang="en-US" sz="1400" b="1" dirty="0" err="1" smtClean="0">
                <a:latin typeface="+mj-lt"/>
              </a:rPr>
              <a:t>빅데이터</a:t>
            </a:r>
            <a:r>
              <a:rPr lang="ko-KR" altLang="en-US" sz="1400" b="1" dirty="0" smtClean="0">
                <a:latin typeface="+mj-lt"/>
              </a:rPr>
              <a:t> 분석 </a:t>
            </a:r>
            <a:r>
              <a:rPr lang="ko-KR" altLang="en-US" sz="1400" b="1" dirty="0" err="1" smtClean="0">
                <a:latin typeface="+mj-lt"/>
              </a:rPr>
              <a:t>앱을</a:t>
            </a:r>
            <a:r>
              <a:rPr lang="ko-KR" altLang="en-US" sz="1400" b="1" dirty="0" smtClean="0">
                <a:latin typeface="+mj-lt"/>
              </a:rPr>
              <a:t> 개발하고 사용</a:t>
            </a:r>
            <a:endParaRPr lang="en-US" altLang="ko-KR" sz="1400" b="1" dirty="0" smtClean="0">
              <a:latin typeface="+mj-lt"/>
            </a:endParaRPr>
          </a:p>
          <a:p>
            <a:pPr marL="171450" indent="-171450">
              <a:buFont typeface="Wingdings" pitchFamily="2" charset="2"/>
              <a:buChar char="ü"/>
            </a:pPr>
            <a:endParaRPr lang="en-US" altLang="ko-KR" sz="1400" b="1" dirty="0">
              <a:latin typeface="+mj-lt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400" b="1" dirty="0" smtClean="0">
                <a:latin typeface="+mj-lt"/>
              </a:rPr>
              <a:t>MapReduce </a:t>
            </a:r>
            <a:br>
              <a:rPr lang="en-US" altLang="ko-KR" sz="1400" b="1" dirty="0" smtClean="0">
                <a:latin typeface="+mj-lt"/>
              </a:rPr>
            </a:br>
            <a:r>
              <a:rPr lang="en-US" altLang="ko-KR" sz="1400" b="1" dirty="0" smtClean="0">
                <a:latin typeface="+mj-lt"/>
              </a:rPr>
              <a:t>Workflow Designer</a:t>
            </a:r>
          </a:p>
          <a:p>
            <a:pPr indent="-188912">
              <a:buFont typeface="Arial"/>
              <a:buChar char="•"/>
            </a:pPr>
            <a:endParaRPr lang="en-US" altLang="ko-KR" sz="1200" b="1" dirty="0" smtClean="0">
              <a:latin typeface="+mj-lt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400" b="1" dirty="0" smtClean="0"/>
              <a:t>Big Data Infra </a:t>
            </a:r>
            <a:br>
              <a:rPr lang="en-US" altLang="ko-KR" sz="1400" b="1" dirty="0" smtClean="0"/>
            </a:br>
            <a:r>
              <a:rPr lang="en-US" altLang="ko-KR" sz="1400" b="1" dirty="0" smtClean="0"/>
              <a:t>Monitoring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400" b="1" dirty="0"/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400" b="1" dirty="0" smtClean="0"/>
              <a:t>File Manager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400" b="1" dirty="0"/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400" b="1" dirty="0" smtClean="0"/>
              <a:t>ETL Script Editor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400" b="1" dirty="0"/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400" b="1" dirty="0"/>
              <a:t>SQL Editor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400" b="1" dirty="0"/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400" b="1" dirty="0" smtClean="0"/>
              <a:t>Job Scheduler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400" b="1" dirty="0"/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400" b="1" dirty="0"/>
              <a:t>MapReduce Mining Algorithm &amp; ETL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400" b="1" dirty="0" smtClean="0"/>
          </a:p>
          <a:p>
            <a:pPr marL="357188" lvl="1" indent="-88900">
              <a:buFont typeface="Arial"/>
              <a:buChar char="•"/>
            </a:pPr>
            <a:endParaRPr lang="en-US" altLang="ko-KR" sz="1200" b="1" dirty="0" smtClean="0">
              <a:latin typeface="+mj-lt"/>
            </a:endParaRPr>
          </a:p>
          <a:p>
            <a:r>
              <a:rPr lang="ko-KR" altLang="ko-KR" sz="1200" b="1" dirty="0">
                <a:latin typeface="+mj-lt"/>
              </a:rPr>
              <a:t> </a:t>
            </a:r>
            <a:r>
              <a:rPr lang="ko-KR" altLang="en-US" sz="1200" b="1" dirty="0" smtClean="0">
                <a:latin typeface="+mj-lt"/>
              </a:rPr>
              <a:t>  </a:t>
            </a:r>
            <a:endParaRPr lang="en-US" altLang="ko-KR" sz="1200" b="1" dirty="0"/>
          </a:p>
          <a:p>
            <a:endParaRPr lang="en-US" altLang="ko-KR" sz="1400" b="1" dirty="0" smtClean="0"/>
          </a:p>
          <a:p>
            <a:r>
              <a:rPr lang="en-US" altLang="ko-KR" sz="1400" b="1" dirty="0"/>
              <a:t/>
            </a:r>
            <a:br>
              <a:rPr lang="en-US" altLang="ko-KR" sz="1400" b="1" dirty="0"/>
            </a:br>
            <a:endParaRPr lang="en-US" altLang="ko-KR" sz="1400" b="1" dirty="0"/>
          </a:p>
          <a:p>
            <a:pPr marL="171450" indent="-171450">
              <a:buFont typeface="Wingdings" pitchFamily="2" charset="2"/>
              <a:buChar char="ü"/>
            </a:pPr>
            <a:endParaRPr lang="en-US" altLang="ko-KR" sz="1400" b="1" dirty="0">
              <a:latin typeface="+mj-lt"/>
            </a:endParaRPr>
          </a:p>
          <a:p>
            <a:pPr marL="171450" indent="-171450">
              <a:buFont typeface="Wingdings" pitchFamily="2" charset="2"/>
              <a:buChar char="ü"/>
            </a:pPr>
            <a:endParaRPr lang="en-US" altLang="ko-KR" sz="1400" b="1" dirty="0" smtClean="0">
              <a:latin typeface="+mj-lt"/>
            </a:endParaRPr>
          </a:p>
          <a:p>
            <a:pPr marL="171450" indent="-171450">
              <a:buFont typeface="Wingdings" pitchFamily="2" charset="2"/>
              <a:buChar char="ü"/>
            </a:pPr>
            <a:endParaRPr lang="en-US" altLang="ko-KR" sz="1400" b="1" dirty="0" smtClean="0">
              <a:latin typeface="+mj-lt"/>
            </a:endParaRPr>
          </a:p>
        </p:txBody>
      </p:sp>
      <p:pic>
        <p:nvPicPr>
          <p:cNvPr id="7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2132856"/>
            <a:ext cx="6425331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67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556791"/>
            <a:ext cx="8424936" cy="5074765"/>
          </a:xfrm>
          <a:prstGeom prst="rect">
            <a:avLst/>
          </a:prstGeom>
        </p:spPr>
      </p:pic>
      <p:sp>
        <p:nvSpPr>
          <p:cNvPr id="10" name="제목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Big Data Platform for</a:t>
            </a:r>
            <a:br>
              <a:rPr lang="en-US" altLang="ko-KR" dirty="0"/>
            </a:br>
            <a:r>
              <a:rPr lang="en-US" altLang="ko-KR" dirty="0"/>
              <a:t>Analytics Application</a:t>
            </a:r>
            <a:r>
              <a:rPr lang="ko-KR" altLang="en-US"/>
              <a:t> </a:t>
            </a:r>
            <a:r>
              <a:rPr lang="en-US" altLang="ko-KR" dirty="0"/>
              <a:t>Service</a:t>
            </a:r>
            <a:endParaRPr lang="ko-KR" altLang="en-US" dirty="0"/>
          </a:p>
        </p:txBody>
      </p:sp>
      <p:sp>
        <p:nvSpPr>
          <p:cNvPr id="7" name="Rectangle 41"/>
          <p:cNvSpPr>
            <a:spLocks noChangeArrowheads="1"/>
          </p:cNvSpPr>
          <p:nvPr/>
        </p:nvSpPr>
        <p:spPr bwMode="gray">
          <a:xfrm>
            <a:off x="251520" y="5661248"/>
            <a:ext cx="4392488" cy="10801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ko-KR" altLang="en-US" sz="1400" b="0" dirty="0" smtClean="0">
                <a:latin typeface="나눔고딕" pitchFamily="50" charset="-127"/>
                <a:ea typeface="나눔고딕" pitchFamily="50" charset="-127"/>
                <a:cs typeface="Arial" pitchFamily="34" charset="0"/>
              </a:rPr>
              <a:t>기 개발한 분석 </a:t>
            </a: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  <a:cs typeface="Arial" pitchFamily="34" charset="0"/>
              </a:rPr>
              <a:t>애플리케이션을 통합하여 재활용 가능</a:t>
            </a:r>
            <a:endParaRPr lang="en-US" altLang="ko-KR" sz="1400" dirty="0" smtClean="0">
              <a:latin typeface="나눔고딕" pitchFamily="50" charset="-127"/>
              <a:ea typeface="나눔고딕" pitchFamily="50" charset="-127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ko-KR" altLang="en-US" sz="1400" b="0" dirty="0" smtClean="0">
                <a:latin typeface="나눔고딕" pitchFamily="50" charset="-127"/>
                <a:ea typeface="나눔고딕" pitchFamily="50" charset="-127"/>
                <a:cs typeface="Arial" pitchFamily="34" charset="0"/>
              </a:rPr>
              <a:t>분석 애플리케이션을 서비스로 전환</a:t>
            </a:r>
            <a:endParaRPr lang="en-US" altLang="ko-KR" sz="1400" b="0" dirty="0" smtClean="0">
              <a:latin typeface="나눔고딕" pitchFamily="50" charset="-127"/>
              <a:ea typeface="나눔고딕" pitchFamily="50" charset="-127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  <a:cs typeface="Arial" pitchFamily="34" charset="0"/>
              </a:rPr>
              <a:t>병렬 컴퓨팅으로 동작하는 </a:t>
            </a:r>
            <a:r>
              <a:rPr lang="en-US" altLang="ko-KR" sz="1400" dirty="0" smtClean="0">
                <a:latin typeface="나눔고딕" pitchFamily="50" charset="-127"/>
                <a:ea typeface="나눔고딕" pitchFamily="50" charset="-127"/>
                <a:cs typeface="Arial" pitchFamily="34" charset="0"/>
              </a:rPr>
              <a:t>ETL</a:t>
            </a: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  <a:cs typeface="Arial" pitchFamily="34" charset="0"/>
              </a:rPr>
              <a:t> 및 </a:t>
            </a:r>
            <a:r>
              <a:rPr lang="en-US" altLang="ko-KR" sz="1400" dirty="0" smtClean="0">
                <a:latin typeface="나눔고딕" pitchFamily="50" charset="-127"/>
                <a:ea typeface="나눔고딕" pitchFamily="50" charset="-127"/>
                <a:cs typeface="Arial" pitchFamily="34" charset="0"/>
              </a:rPr>
              <a:t>Algorithm</a:t>
            </a: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  <a:cs typeface="Arial" pitchFamily="34" charset="0"/>
              </a:rPr>
              <a:t> 기본 제공</a:t>
            </a:r>
            <a:endParaRPr lang="en-US" altLang="ko-KR" sz="1400" b="0" dirty="0" smtClean="0">
              <a:latin typeface="나눔고딕" pitchFamily="50" charset="-127"/>
              <a:ea typeface="나눔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88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Big Data Platform for</a:t>
            </a:r>
            <a:br>
              <a:rPr lang="en-US" altLang="ko-KR" dirty="0"/>
            </a:br>
            <a:r>
              <a:rPr lang="en-US" altLang="ko-KR" dirty="0"/>
              <a:t>Analytics Application</a:t>
            </a:r>
            <a:r>
              <a:rPr lang="ko-KR" altLang="en-US"/>
              <a:t> </a:t>
            </a:r>
            <a:r>
              <a:rPr lang="en-US" altLang="ko-KR" dirty="0"/>
              <a:t>Service</a:t>
            </a:r>
            <a:endParaRPr lang="ko-KR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916832"/>
            <a:ext cx="8231106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31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556792"/>
            <a:ext cx="8499753" cy="4750118"/>
          </a:xfrm>
          <a:prstGeom prst="rect">
            <a:avLst/>
          </a:prstGeom>
        </p:spPr>
      </p:pic>
      <p:sp>
        <p:nvSpPr>
          <p:cNvPr id="10" name="제목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Big Data Platform for</a:t>
            </a:r>
            <a:br>
              <a:rPr lang="en-US" altLang="ko-KR" dirty="0"/>
            </a:br>
            <a:r>
              <a:rPr lang="en-US" altLang="ko-KR" dirty="0"/>
              <a:t>Massive File</a:t>
            </a:r>
            <a:r>
              <a:rPr lang="ko-KR" altLang="en-US"/>
              <a:t> </a:t>
            </a:r>
            <a:r>
              <a:rPr lang="en-US" altLang="ko-KR" dirty="0"/>
              <a:t>Service</a:t>
            </a:r>
            <a:endParaRPr lang="ko-KR" altLang="en-US" dirty="0"/>
          </a:p>
        </p:txBody>
      </p:sp>
      <p:sp>
        <p:nvSpPr>
          <p:cNvPr id="7" name="Rectangle 41"/>
          <p:cNvSpPr>
            <a:spLocks noChangeArrowheads="1"/>
          </p:cNvSpPr>
          <p:nvPr/>
        </p:nvSpPr>
        <p:spPr bwMode="gray">
          <a:xfrm>
            <a:off x="4572000" y="4971876"/>
            <a:ext cx="4392488" cy="14401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  <a:cs typeface="Arial" pitchFamily="34" charset="0"/>
              </a:rPr>
              <a:t>빅데이터 인프라의 일부분인 분산 파일 시스템을 웹 환경에서 직접 제어</a:t>
            </a:r>
            <a:r>
              <a:rPr lang="en-US" altLang="ko-KR" sz="1400" dirty="0" smtClean="0">
                <a:latin typeface="나눔고딕" pitchFamily="50" charset="-127"/>
                <a:ea typeface="나눔고딕" pitchFamily="50" charset="-127"/>
                <a:cs typeface="Arial" pitchFamily="34" charset="0"/>
              </a:rPr>
              <a:t>(</a:t>
            </a: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  <a:cs typeface="Arial" pitchFamily="34" charset="0"/>
              </a:rPr>
              <a:t>커맨드 라인 방식에서 탈출</a:t>
            </a:r>
            <a:r>
              <a:rPr lang="en-US" altLang="ko-KR" sz="1400" dirty="0" smtClean="0">
                <a:latin typeface="나눔고딕" pitchFamily="50" charset="-127"/>
                <a:ea typeface="나눔고딕" pitchFamily="50" charset="-127"/>
                <a:cs typeface="Arial" pitchFamily="34" charset="0"/>
              </a:rPr>
              <a:t>)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  <a:cs typeface="Arial" pitchFamily="34" charset="0"/>
              </a:rPr>
              <a:t>로그 파일을 관리</a:t>
            </a:r>
            <a:r>
              <a:rPr lang="en-US" altLang="ko-KR" sz="1400" dirty="0" smtClean="0">
                <a:latin typeface="나눔고딕" pitchFamily="50" charset="-127"/>
                <a:ea typeface="나눔고딕" pitchFamily="50" charset="-127"/>
                <a:cs typeface="Arial" pitchFamily="34" charset="0"/>
              </a:rPr>
              <a:t>(</a:t>
            </a: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  <a:cs typeface="Arial" pitchFamily="34" charset="0"/>
              </a:rPr>
              <a:t>복사</a:t>
            </a:r>
            <a:r>
              <a:rPr lang="en-US" altLang="ko-KR" sz="1400" dirty="0" smtClean="0">
                <a:latin typeface="나눔고딕" pitchFamily="50" charset="-127"/>
                <a:ea typeface="나눔고딕" pitchFamily="50" charset="-127"/>
                <a:cs typeface="Arial" pitchFamily="34" charset="0"/>
              </a:rPr>
              <a:t>,</a:t>
            </a: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  <a:cs typeface="Arial" pitchFamily="34" charset="0"/>
              </a:rPr>
              <a:t> 이동 등등</a:t>
            </a:r>
            <a:r>
              <a:rPr lang="en-US" altLang="ko-KR" sz="1400" dirty="0" smtClean="0">
                <a:latin typeface="나눔고딕" pitchFamily="50" charset="-127"/>
                <a:ea typeface="나눔고딕" pitchFamily="50" charset="-127"/>
                <a:cs typeface="Arial" pitchFamily="34" charset="0"/>
              </a:rPr>
              <a:t>)</a:t>
            </a: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  <a:cs typeface="Arial" pitchFamily="34" charset="0"/>
              </a:rPr>
              <a:t>하고 변경을 모니터링 하고 로그 파일을 테이블로 전환하는 등의 기능 제공</a:t>
            </a:r>
            <a:endParaRPr lang="en-US" altLang="ko-KR" sz="1400" dirty="0" smtClean="0">
              <a:latin typeface="나눔고딕" pitchFamily="50" charset="-127"/>
              <a:ea typeface="나눔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90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Big Data Platform for</a:t>
            </a:r>
            <a:br>
              <a:rPr lang="en-US" altLang="ko-KR" dirty="0"/>
            </a:br>
            <a:r>
              <a:rPr lang="en-US" altLang="ko-KR" dirty="0"/>
              <a:t>Massive File</a:t>
            </a:r>
            <a:r>
              <a:rPr lang="ko-KR" altLang="en-US"/>
              <a:t> </a:t>
            </a:r>
            <a:r>
              <a:rPr lang="en-US" altLang="ko-KR" dirty="0"/>
              <a:t>Service</a:t>
            </a:r>
            <a:endParaRPr lang="ko-KR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5" y="1484784"/>
            <a:ext cx="5540529" cy="309634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71600" y="4249732"/>
            <a:ext cx="1029063" cy="321584"/>
          </a:xfrm>
          <a:prstGeom prst="rect">
            <a:avLst/>
          </a:prstGeom>
          <a:noFill/>
          <a:ln w="6350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1520" y="465313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>
                <a:solidFill>
                  <a:srgbClr val="FF0000"/>
                </a:solidFill>
              </a:rPr>
              <a:t>디렉토리를 </a:t>
            </a:r>
            <a:r>
              <a:rPr lang="en-US" altLang="ko-KR" sz="1000">
                <a:solidFill>
                  <a:srgbClr val="FF0000"/>
                </a:solidFill>
              </a:rPr>
              <a:t>Hive DB</a:t>
            </a:r>
            <a:r>
              <a:rPr lang="ko-KR" altLang="en-US" sz="1000">
                <a:solidFill>
                  <a:srgbClr val="FF0000"/>
                </a:solidFill>
              </a:rPr>
              <a:t>와 </a:t>
            </a:r>
            <a:r>
              <a:rPr lang="en-US" altLang="ko-KR" sz="1000">
                <a:solidFill>
                  <a:srgbClr val="FF0000"/>
                </a:solidFill>
              </a:rPr>
              <a:t>Table</a:t>
            </a:r>
            <a:r>
              <a:rPr lang="ko-KR" altLang="en-US" sz="1000">
                <a:solidFill>
                  <a:srgbClr val="FF0000"/>
                </a:solidFill>
              </a:rPr>
              <a:t>로 전환</a:t>
            </a:r>
            <a:endParaRPr lang="en-US" sz="100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3717032"/>
            <a:ext cx="2641476" cy="2934973"/>
          </a:xfrm>
          <a:prstGeom prst="rect">
            <a:avLst/>
          </a:prstGeom>
        </p:spPr>
      </p:pic>
      <p:sp>
        <p:nvSpPr>
          <p:cNvPr id="12" name="Bent-Up Arrow 11"/>
          <p:cNvSpPr/>
          <p:nvPr/>
        </p:nvSpPr>
        <p:spPr>
          <a:xfrm rot="5400000">
            <a:off x="1691680" y="4725144"/>
            <a:ext cx="720080" cy="576064"/>
          </a:xfrm>
          <a:prstGeom prst="bent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3356992"/>
            <a:ext cx="1796978" cy="23316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Right Arrow 13"/>
          <p:cNvSpPr/>
          <p:nvPr/>
        </p:nvSpPr>
        <p:spPr>
          <a:xfrm>
            <a:off x="5436096" y="4725144"/>
            <a:ext cx="576064" cy="36004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508104" y="5733256"/>
            <a:ext cx="2088232" cy="576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>
                <a:solidFill>
                  <a:srgbClr val="FF0000"/>
                </a:solidFill>
              </a:rPr>
              <a:t>브라우저에서는 </a:t>
            </a:r>
            <a:r>
              <a:rPr lang="en-US" altLang="ko-KR" sz="1000">
                <a:solidFill>
                  <a:srgbClr val="FF0000"/>
                </a:solidFill>
              </a:rPr>
              <a:t>Hive DB</a:t>
            </a:r>
            <a:r>
              <a:rPr lang="ko-KR" altLang="en-US" sz="1000">
                <a:solidFill>
                  <a:srgbClr val="FF0000"/>
                </a:solidFill>
              </a:rPr>
              <a:t>와 </a:t>
            </a:r>
            <a:r>
              <a:rPr lang="en-US" altLang="ko-KR" sz="1000">
                <a:solidFill>
                  <a:srgbClr val="FF0000"/>
                </a:solidFill>
              </a:rPr>
              <a:t>Table</a:t>
            </a:r>
            <a:r>
              <a:rPr lang="ko-KR" altLang="en-US" sz="1000">
                <a:solidFill>
                  <a:srgbClr val="FF0000"/>
                </a:solidFill>
              </a:rPr>
              <a:t> 경로를</a:t>
            </a:r>
            <a:r>
              <a:rPr lang="en-US" altLang="ko-KR" sz="1000">
                <a:solidFill>
                  <a:srgbClr val="FF0000"/>
                </a:solidFill>
              </a:rPr>
              <a:t> </a:t>
            </a:r>
            <a:r>
              <a:rPr lang="ko-KR" altLang="en-US" sz="1000">
                <a:solidFill>
                  <a:srgbClr val="FF0000"/>
                </a:solidFill>
              </a:rPr>
              <a:t>다른 아이콘으로 표시하여 확인</a:t>
            </a:r>
            <a:endParaRPr lang="en-US" sz="1000">
              <a:solidFill>
                <a:srgbClr val="FF0000"/>
              </a:solidFill>
            </a:endParaRPr>
          </a:p>
        </p:txBody>
      </p:sp>
      <p:sp>
        <p:nvSpPr>
          <p:cNvPr id="18" name="Rectangle 41"/>
          <p:cNvSpPr>
            <a:spLocks noChangeArrowheads="1"/>
          </p:cNvSpPr>
          <p:nvPr/>
        </p:nvSpPr>
        <p:spPr bwMode="gray">
          <a:xfrm>
            <a:off x="6084168" y="1700808"/>
            <a:ext cx="2736304" cy="11934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100" dirty="0">
                <a:latin typeface="나눔고딕" pitchFamily="50" charset="-127"/>
                <a:ea typeface="나눔고딕" pitchFamily="50" charset="-127"/>
                <a:cs typeface="Arial" pitchFamily="34" charset="0"/>
              </a:rPr>
              <a:t>Flamingo</a:t>
            </a:r>
            <a:r>
              <a:rPr lang="ko-KR" altLang="en-US" sz="1100" dirty="0">
                <a:latin typeface="나눔고딕" pitchFamily="50" charset="-127"/>
                <a:ea typeface="나눔고딕" pitchFamily="50" charset="-127"/>
                <a:cs typeface="Arial" pitchFamily="34" charset="0"/>
              </a:rPr>
              <a:t>에서는 사용자가 주로 하는 행위에 최적화하여 기능을 제공하고 로그를 데이터베이스로 전환하여 고성능의 빅데이터 기술을 활용하여 데이터 처리 가능</a:t>
            </a:r>
            <a:endParaRPr lang="en-US" altLang="ko-KR" sz="1100" dirty="0" smtClean="0">
              <a:latin typeface="나눔고딕" pitchFamily="50" charset="-127"/>
              <a:ea typeface="나눔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68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Big Data Platform</a:t>
            </a:r>
            <a:br>
              <a:rPr lang="en-US" altLang="ko-KR" dirty="0" smtClean="0"/>
            </a:br>
            <a:r>
              <a:rPr lang="en-US" altLang="ko-KR" dirty="0" smtClean="0"/>
              <a:t>for Query Service</a:t>
            </a:r>
            <a:endParaRPr lang="ko-KR" altLang="en-US" dirty="0"/>
          </a:p>
        </p:txBody>
      </p:sp>
      <p:pic>
        <p:nvPicPr>
          <p:cNvPr id="7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484784"/>
            <a:ext cx="7920880" cy="5164274"/>
          </a:xfrm>
          <a:prstGeom prst="rect">
            <a:avLst/>
          </a:prstGeom>
        </p:spPr>
      </p:pic>
      <p:sp>
        <p:nvSpPr>
          <p:cNvPr id="9" name="Rectangle 41"/>
          <p:cNvSpPr>
            <a:spLocks noChangeArrowheads="1"/>
          </p:cNvSpPr>
          <p:nvPr/>
        </p:nvSpPr>
        <p:spPr bwMode="gray">
          <a:xfrm>
            <a:off x="5652120" y="1700808"/>
            <a:ext cx="3312368" cy="13681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100" dirty="0" smtClean="0">
                <a:latin typeface="나눔고딕" pitchFamily="50" charset="-127"/>
                <a:ea typeface="나눔고딕" pitchFamily="50" charset="-127"/>
                <a:cs typeface="Arial" pitchFamily="34" charset="0"/>
              </a:rPr>
              <a:t>SQL Query</a:t>
            </a:r>
            <a:r>
              <a:rPr lang="ko-KR" altLang="en-US" sz="1100" smtClean="0">
                <a:latin typeface="나눔고딕" pitchFamily="50" charset="-127"/>
                <a:ea typeface="나눔고딕" pitchFamily="50" charset="-127"/>
                <a:cs typeface="Arial" pitchFamily="34" charset="0"/>
              </a:rPr>
              <a:t>를 기반으로 한 빅 데이터 쿼리 서비스</a:t>
            </a:r>
            <a:endParaRPr lang="en-US" altLang="ko-KR" sz="1100" dirty="0" smtClean="0">
              <a:latin typeface="나눔고딕" pitchFamily="50" charset="-127"/>
              <a:ea typeface="나눔고딕" pitchFamily="50" charset="-127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100" dirty="0" smtClean="0">
                <a:latin typeface="나눔고딕" pitchFamily="50" charset="-127"/>
                <a:ea typeface="나눔고딕" pitchFamily="50" charset="-127"/>
                <a:cs typeface="Arial" pitchFamily="34" charset="0"/>
              </a:rPr>
              <a:t>SQL Query</a:t>
            </a:r>
            <a:r>
              <a:rPr lang="ko-KR" altLang="en-US" sz="1100" smtClean="0">
                <a:latin typeface="나눔고딕" pitchFamily="50" charset="-127"/>
                <a:ea typeface="나눔고딕" pitchFamily="50" charset="-127"/>
                <a:cs typeface="Arial" pitchFamily="34" charset="0"/>
              </a:rPr>
              <a:t>를 위한 파일 메타 관리 서비스</a:t>
            </a:r>
            <a:endParaRPr lang="en-US" altLang="ko-KR" sz="1100" dirty="0" smtClean="0">
              <a:latin typeface="나눔고딕" pitchFamily="50" charset="-127"/>
              <a:ea typeface="나눔고딕" pitchFamily="50" charset="-127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ko-KR" altLang="en-US" sz="1100" dirty="0" smtClean="0">
                <a:latin typeface="나눔고딕" pitchFamily="50" charset="-127"/>
                <a:ea typeface="나눔고딕" pitchFamily="50" charset="-127"/>
                <a:cs typeface="Arial" pitchFamily="34" charset="0"/>
              </a:rPr>
              <a:t>개발자 및 분석가는 빠르게 웹 브라우저 상에서 저장되어 있는 정형 데이터를 </a:t>
            </a:r>
            <a:r>
              <a:rPr lang="ko-KR" altLang="en-US" sz="1100" dirty="0" err="1" smtClean="0">
                <a:latin typeface="나눔고딕" pitchFamily="50" charset="-127"/>
                <a:ea typeface="나눔고딕" pitchFamily="50" charset="-127"/>
                <a:cs typeface="Arial" pitchFamily="34" charset="0"/>
              </a:rPr>
              <a:t>클라우드</a:t>
            </a:r>
            <a:r>
              <a:rPr lang="en-US" altLang="ko-KR" sz="1100" dirty="0">
                <a:latin typeface="나눔고딕" pitchFamily="50" charset="-127"/>
                <a:ea typeface="나눔고딕" pitchFamily="50" charset="-127"/>
                <a:cs typeface="Arial" pitchFamily="34" charset="0"/>
              </a:rPr>
              <a:t>/</a:t>
            </a:r>
            <a:r>
              <a:rPr lang="ko-KR" altLang="en-US" sz="1100" dirty="0">
                <a:latin typeface="나눔고딕" pitchFamily="50" charset="-127"/>
                <a:ea typeface="나눔고딕" pitchFamily="50" charset="-127"/>
                <a:cs typeface="Arial" pitchFamily="34" charset="0"/>
              </a:rPr>
              <a:t>빅데이터 </a:t>
            </a:r>
            <a:r>
              <a:rPr lang="ko-KR" altLang="en-US" sz="1100" dirty="0" smtClean="0">
                <a:latin typeface="나눔고딕" pitchFamily="50" charset="-127"/>
                <a:ea typeface="나눔고딕" pitchFamily="50" charset="-127"/>
                <a:cs typeface="Arial" pitchFamily="34" charset="0"/>
              </a:rPr>
              <a:t>인프라에서 분석</a:t>
            </a:r>
            <a:endParaRPr lang="en-US" altLang="ko-KR" sz="1100" dirty="0" smtClean="0">
              <a:latin typeface="나눔고딕" pitchFamily="50" charset="-127"/>
              <a:ea typeface="나눔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88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800" dirty="0" smtClean="0"/>
              <a:t>OCE’s Promise</a:t>
            </a:r>
            <a:endParaRPr lang="ko-KR" altLang="en-US" sz="4800" dirty="0"/>
          </a:p>
        </p:txBody>
      </p:sp>
      <p:sp>
        <p:nvSpPr>
          <p:cNvPr id="14" name="TextBox 13"/>
          <p:cNvSpPr txBox="1"/>
          <p:nvPr/>
        </p:nvSpPr>
        <p:spPr>
          <a:xfrm>
            <a:off x="395537" y="1412776"/>
            <a:ext cx="820891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Running your business with …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Secure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Scalable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Cost-effective way!</a:t>
            </a:r>
          </a:p>
          <a:p>
            <a:pPr>
              <a:lnSpc>
                <a:spcPct val="150000"/>
              </a:lnSpc>
            </a:pP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13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Big Data </a:t>
            </a:r>
            <a:r>
              <a:rPr lang="en-US" altLang="ko-KR" dirty="0" smtClean="0"/>
              <a:t>Platform for</a:t>
            </a:r>
            <a:br>
              <a:rPr lang="en-US" altLang="ko-KR" dirty="0" smtClean="0"/>
            </a:br>
            <a:r>
              <a:rPr lang="en-US" altLang="ko-KR" dirty="0"/>
              <a:t>Batch Scheduling</a:t>
            </a:r>
            <a:r>
              <a:rPr lang="en-US" altLang="ko-KR" dirty="0" smtClean="0"/>
              <a:t> Service</a:t>
            </a:r>
            <a:endParaRPr lang="ko-KR" altLang="en-US" dirty="0"/>
          </a:p>
        </p:txBody>
      </p:sp>
      <p:pic>
        <p:nvPicPr>
          <p:cNvPr id="7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556792"/>
            <a:ext cx="7992888" cy="5211222"/>
          </a:xfrm>
          <a:prstGeom prst="rect">
            <a:avLst/>
          </a:prstGeom>
        </p:spPr>
      </p:pic>
      <p:sp>
        <p:nvSpPr>
          <p:cNvPr id="9" name="Rectangle 41"/>
          <p:cNvSpPr>
            <a:spLocks noChangeArrowheads="1"/>
          </p:cNvSpPr>
          <p:nvPr/>
        </p:nvSpPr>
        <p:spPr bwMode="gray">
          <a:xfrm>
            <a:off x="1763688" y="5229200"/>
            <a:ext cx="6408712" cy="5040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  <a:cs typeface="Arial" pitchFamily="34" charset="0"/>
              </a:rPr>
              <a:t>복잡한 워크플로우를 운영환경에서 배치 작업으로 전환하여 데이터 프로세싱 가능</a:t>
            </a:r>
            <a:endParaRPr lang="en-US" altLang="ko-KR" sz="1400" dirty="0" smtClean="0">
              <a:latin typeface="나눔고딕" pitchFamily="50" charset="-127"/>
              <a:ea typeface="나눔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5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Big Data </a:t>
            </a:r>
            <a:r>
              <a:rPr lang="en-US" altLang="ko-KR" dirty="0" smtClean="0"/>
              <a:t>Platform for</a:t>
            </a:r>
            <a:br>
              <a:rPr lang="en-US" altLang="ko-KR" dirty="0" smtClean="0"/>
            </a:br>
            <a:r>
              <a:rPr lang="en-US" altLang="ko-KR" dirty="0" smtClean="0"/>
              <a:t>Hadoop Job Monitoring</a:t>
            </a:r>
            <a:r>
              <a:rPr lang="ko-KR" altLang="en-US" smtClean="0"/>
              <a:t> </a:t>
            </a:r>
            <a:r>
              <a:rPr lang="en-US" altLang="ko-KR" dirty="0" smtClean="0"/>
              <a:t>Service</a:t>
            </a:r>
            <a:endParaRPr lang="ko-KR" altLang="en-US" dirty="0"/>
          </a:p>
        </p:txBody>
      </p:sp>
      <p:pic>
        <p:nvPicPr>
          <p:cNvPr id="8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556792"/>
            <a:ext cx="7847571" cy="5116477"/>
          </a:xfrm>
          <a:prstGeom prst="rect">
            <a:avLst/>
          </a:prstGeom>
        </p:spPr>
      </p:pic>
      <p:sp>
        <p:nvSpPr>
          <p:cNvPr id="11" name="Rectangle 41"/>
          <p:cNvSpPr>
            <a:spLocks noChangeArrowheads="1"/>
          </p:cNvSpPr>
          <p:nvPr/>
        </p:nvSpPr>
        <p:spPr bwMode="gray">
          <a:xfrm>
            <a:off x="5076056" y="1700808"/>
            <a:ext cx="3816424" cy="7920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  <a:cs typeface="Arial" pitchFamily="34" charset="0"/>
              </a:rPr>
              <a:t>클라우드</a:t>
            </a:r>
            <a:r>
              <a:rPr lang="en-US" altLang="ko-KR" sz="1400" dirty="0" smtClean="0">
                <a:latin typeface="나눔고딕" pitchFamily="50" charset="-127"/>
                <a:ea typeface="나눔고딕" pitchFamily="50" charset="-127"/>
                <a:cs typeface="Arial" pitchFamily="34" charset="0"/>
              </a:rPr>
              <a:t>/</a:t>
            </a: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  <a:cs typeface="Arial" pitchFamily="34" charset="0"/>
              </a:rPr>
              <a:t>빅데이터 인프라에서 동작하는 빅데이터 클러스터의 상태정보 모니터링 기능 제공 </a:t>
            </a:r>
            <a:endParaRPr lang="en-US" altLang="ko-KR" sz="1400" dirty="0" smtClean="0">
              <a:latin typeface="나눔고딕" pitchFamily="50" charset="-127"/>
              <a:ea typeface="나눔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13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Big Data </a:t>
            </a:r>
            <a:r>
              <a:rPr lang="en-US" altLang="ko-KR" dirty="0" smtClean="0"/>
              <a:t>Platform for</a:t>
            </a:r>
            <a:br>
              <a:rPr lang="en-US" altLang="ko-KR" dirty="0" smtClean="0"/>
            </a:br>
            <a:r>
              <a:rPr lang="en-US" altLang="ko-KR" dirty="0" smtClean="0"/>
              <a:t>Hadoop Job Monitoring</a:t>
            </a:r>
            <a:r>
              <a:rPr lang="ko-KR" altLang="en-US" smtClean="0"/>
              <a:t> </a:t>
            </a:r>
            <a:r>
              <a:rPr lang="en-US" altLang="ko-KR" dirty="0" smtClean="0"/>
              <a:t>Service</a:t>
            </a:r>
            <a:endParaRPr lang="ko-KR" altLang="en-US" dirty="0"/>
          </a:p>
        </p:txBody>
      </p:sp>
      <p:pic>
        <p:nvPicPr>
          <p:cNvPr id="7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556792"/>
            <a:ext cx="7920880" cy="5164275"/>
          </a:xfrm>
          <a:prstGeom prst="rect">
            <a:avLst/>
          </a:prstGeom>
        </p:spPr>
      </p:pic>
      <p:sp>
        <p:nvSpPr>
          <p:cNvPr id="4" name="Rectangle 41"/>
          <p:cNvSpPr>
            <a:spLocks noChangeArrowheads="1"/>
          </p:cNvSpPr>
          <p:nvPr/>
        </p:nvSpPr>
        <p:spPr bwMode="gray">
          <a:xfrm>
            <a:off x="5436096" y="5013176"/>
            <a:ext cx="3456384" cy="86409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ko-KR" altLang="en-US" sz="1400" dirty="0">
                <a:latin typeface="나눔고딕" pitchFamily="50" charset="-127"/>
                <a:ea typeface="나눔고딕" pitchFamily="50" charset="-127"/>
                <a:cs typeface="Arial" pitchFamily="34" charset="0"/>
              </a:rPr>
              <a:t>분석 작업의 현황을 상세하게 모니터링 하는 기능을 제공</a:t>
            </a:r>
            <a:endParaRPr lang="en-US" altLang="ko-KR" sz="1400" dirty="0" smtClean="0">
              <a:latin typeface="나눔고딕" pitchFamily="50" charset="-127"/>
              <a:ea typeface="나눔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44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smtClean="0"/>
              <a:t>OCE:  </a:t>
            </a:r>
            <a:r>
              <a:rPr lang="en-US" altLang="ko-KR" sz="3600" dirty="0" err="1" smtClean="0"/>
              <a:t>Differenciators</a:t>
            </a:r>
            <a:endParaRPr lang="ko-KR" alt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988840"/>
            <a:ext cx="784887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altLang="ko-KR" sz="3600" dirty="0" smtClean="0"/>
              <a:t>Sustainable</a:t>
            </a:r>
            <a:br>
              <a:rPr lang="en-US" altLang="ko-KR" sz="3600" dirty="0" smtClean="0"/>
            </a:br>
            <a:r>
              <a:rPr lang="ko-KR" altLang="en-US" sz="2000" dirty="0" smtClean="0"/>
              <a:t>국내 </a:t>
            </a:r>
            <a:r>
              <a:rPr lang="ko-KR" altLang="en-US" sz="2000" dirty="0" err="1" smtClean="0"/>
              <a:t>오픈소스</a:t>
            </a:r>
            <a:r>
              <a:rPr lang="ko-KR" altLang="en-US" sz="2000" dirty="0" smtClean="0"/>
              <a:t> 기업 중심 기술 </a:t>
            </a:r>
            <a:r>
              <a:rPr lang="ko-KR" altLang="en-US" sz="2000" dirty="0" smtClean="0"/>
              <a:t>지원 </a:t>
            </a:r>
            <a:r>
              <a:rPr lang="ko-KR" altLang="en-US" sz="2000" dirty="0" smtClean="0"/>
              <a:t>및 서비스 체계 가동</a:t>
            </a: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endParaRPr lang="en-US" altLang="ko-KR" sz="2000" dirty="0" smtClean="0"/>
          </a:p>
          <a:p>
            <a:pPr marL="285750" indent="-285750">
              <a:buFont typeface="Arial" charset="0"/>
              <a:buChar char="•"/>
            </a:pPr>
            <a:r>
              <a:rPr lang="en-US" altLang="ko-KR" sz="3600" dirty="0" smtClean="0"/>
              <a:t>Advanced </a:t>
            </a:r>
            <a:r>
              <a:rPr lang="en-US" altLang="ko-KR" sz="3600" dirty="0" err="1" smtClean="0"/>
              <a:t>PaaS</a:t>
            </a:r>
            <a:r>
              <a:rPr lang="en-US" altLang="ko-KR" sz="3600" dirty="0" smtClean="0"/>
              <a:t/>
            </a:r>
            <a:br>
              <a:rPr lang="en-US" altLang="ko-KR" sz="3600" dirty="0" smtClean="0"/>
            </a:br>
            <a:r>
              <a:rPr lang="en-US" altLang="ko-KR" sz="2000" dirty="0" err="1" smtClean="0"/>
              <a:t>BPaaS</a:t>
            </a:r>
            <a:r>
              <a:rPr lang="en-US" altLang="ko-KR" sz="2000" dirty="0" smtClean="0"/>
              <a:t> (CSB), </a:t>
            </a:r>
            <a:r>
              <a:rPr lang="ko-KR" altLang="en-US" sz="2000" dirty="0" err="1" smtClean="0"/>
              <a:t>빅데이터와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소셜</a:t>
            </a:r>
            <a:r>
              <a:rPr lang="ko-KR" altLang="en-US" sz="2000" dirty="0" smtClean="0"/>
              <a:t> 등 최신 기술의 적용을 용이하게</a:t>
            </a: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endParaRPr lang="en-US" altLang="ko-KR" sz="2000" dirty="0" smtClean="0"/>
          </a:p>
          <a:p>
            <a:pPr marL="285750" indent="-285750">
              <a:buFont typeface="Arial" charset="0"/>
              <a:buChar char="•"/>
            </a:pPr>
            <a:r>
              <a:rPr lang="en-US" altLang="ko-KR" sz="3600" dirty="0" smtClean="0"/>
              <a:t>Customizable</a:t>
            </a:r>
            <a:br>
              <a:rPr lang="en-US" altLang="ko-KR" sz="3600" dirty="0" smtClean="0"/>
            </a:br>
            <a:r>
              <a:rPr lang="ko-KR" altLang="en-US" sz="2000" dirty="0" smtClean="0"/>
              <a:t>용도에 맞게 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예</a:t>
            </a:r>
            <a:r>
              <a:rPr lang="en-US" altLang="ko-KR" sz="2000" dirty="0" smtClean="0"/>
              <a:t>: </a:t>
            </a:r>
            <a:r>
              <a:rPr lang="en-US" altLang="ko-KR" sz="2000" dirty="0" err="1" smtClean="0"/>
              <a:t>Bigdata</a:t>
            </a:r>
            <a:r>
              <a:rPr lang="en-US" altLang="ko-KR" sz="2000" dirty="0" smtClean="0"/>
              <a:t> </a:t>
            </a:r>
            <a:r>
              <a:rPr lang="en-US" altLang="ko-KR" sz="2000" dirty="0" err="1" smtClean="0"/>
              <a:t>PaaS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중소기업 업무시스템용 </a:t>
            </a:r>
            <a:r>
              <a:rPr lang="en-US" altLang="ko-KR" sz="2000" dirty="0" err="1" smtClean="0"/>
              <a:t>PaaS</a:t>
            </a:r>
            <a:r>
              <a:rPr lang="en-US" altLang="ko-KR" sz="2000" dirty="0" smtClean="0"/>
              <a:t>, Game As A Service, Mobile App </a:t>
            </a:r>
            <a:r>
              <a:rPr lang="en-US" altLang="ko-KR" sz="2000" dirty="0" err="1" smtClean="0"/>
              <a:t>Plaform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등</a:t>
            </a:r>
            <a:r>
              <a:rPr lang="en-US" altLang="ko-KR" sz="2000" dirty="0" smtClean="0"/>
              <a:t>)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커스터마이징을</a:t>
            </a:r>
            <a:r>
              <a:rPr lang="ko-KR" altLang="en-US" sz="2000" dirty="0" smtClean="0"/>
              <a:t> 원하는 경우 서비스가 가능</a:t>
            </a:r>
            <a:endParaRPr lang="en-US" altLang="ko-KR" sz="2000" dirty="0" smtClean="0"/>
          </a:p>
          <a:p>
            <a:pPr marL="285750" indent="-285750">
              <a:buFont typeface="Arial" charset="0"/>
              <a:buChar char="•"/>
            </a:pP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87386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Getting Support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03848" y="1782844"/>
            <a:ext cx="8229600" cy="9449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ko-KR" dirty="0" smtClean="0">
                <a:solidFill>
                  <a:schemeClr val="bg1"/>
                </a:solidFill>
              </a:rPr>
              <a:t> </a:t>
            </a:r>
            <a:r>
              <a:rPr lang="en-US" altLang="ko-KR" dirty="0" smtClean="0">
                <a:solidFill>
                  <a:schemeClr val="bg1"/>
                </a:solidFill>
              </a:rPr>
              <a:t>www.opence.org</a:t>
            </a:r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395536" y="1698524"/>
            <a:ext cx="5256584" cy="3746700"/>
            <a:chOff x="755576" y="941661"/>
            <a:chExt cx="5993147" cy="445053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941661"/>
              <a:ext cx="5993147" cy="4450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123" y="2420888"/>
              <a:ext cx="5556051" cy="2573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3447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755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800" dirty="0" smtClean="0"/>
              <a:t>OCE will show you today</a:t>
            </a:r>
            <a:endParaRPr lang="ko-KR" altLang="en-US" sz="4800" dirty="0"/>
          </a:p>
        </p:txBody>
      </p:sp>
      <p:sp>
        <p:nvSpPr>
          <p:cNvPr id="14" name="TextBox 13"/>
          <p:cNvSpPr txBox="1"/>
          <p:nvPr/>
        </p:nvSpPr>
        <p:spPr>
          <a:xfrm>
            <a:off x="395537" y="1412776"/>
            <a:ext cx="82089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OCE 1.0 is now downloadable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Services are available</a:t>
            </a:r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Training Courses</a:t>
            </a:r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Consulting</a:t>
            </a:r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Warranty</a:t>
            </a:r>
          </a:p>
          <a:p>
            <a:pPr>
              <a:lnSpc>
                <a:spcPct val="150000"/>
              </a:lnSpc>
            </a:pP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81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800" dirty="0" smtClean="0"/>
              <a:t>OCE Status</a:t>
            </a:r>
            <a:endParaRPr lang="ko-KR" alt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7" y="1412776"/>
            <a:ext cx="820891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 active committer company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40 active developers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Opened </a:t>
            </a: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OCE R&amp;D Center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Version 1.0 has been </a:t>
            </a: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released</a:t>
            </a:r>
          </a:p>
          <a:p>
            <a:pPr>
              <a:lnSpc>
                <a:spcPct val="150000"/>
              </a:lnSpc>
            </a:pP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12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800" dirty="0" smtClean="0"/>
              <a:t>What OCE includes</a:t>
            </a:r>
            <a:endParaRPr lang="ko-KR" altLang="en-US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360493" cy="4416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10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OCE </a:t>
            </a:r>
            <a:r>
              <a:rPr lang="en-US" sz="4000" b="1" dirty="0" err="1" smtClean="0"/>
              <a:t>Netra</a:t>
            </a:r>
            <a:r>
              <a:rPr lang="en-US" sz="4000" b="1" dirty="0" smtClean="0"/>
              <a:t> :  </a:t>
            </a:r>
            <a:r>
              <a:rPr lang="en-US" sz="4000" b="1" dirty="0" err="1" smtClean="0"/>
              <a:t>IaaS</a:t>
            </a:r>
            <a:endParaRPr lang="en-US" sz="4000" b="1" dirty="0"/>
          </a:p>
        </p:txBody>
      </p:sp>
      <p:sp>
        <p:nvSpPr>
          <p:cNvPr id="6" name="Rectangle 5"/>
          <p:cNvSpPr/>
          <p:nvPr/>
        </p:nvSpPr>
        <p:spPr>
          <a:xfrm>
            <a:off x="4417401" y="2274779"/>
            <a:ext cx="3782958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smtClean="0">
                <a:latin typeface="나눔바른고딕 Bold"/>
              </a:rPr>
              <a:t>Building Infrastructure </a:t>
            </a:r>
          </a:p>
          <a:p>
            <a:pPr>
              <a:lnSpc>
                <a:spcPct val="130000"/>
              </a:lnSpc>
            </a:pPr>
            <a:r>
              <a:rPr lang="en-US" sz="2400" dirty="0" smtClean="0">
                <a:latin typeface="나눔바른고딕 Bold"/>
              </a:rPr>
              <a:t>For developer &amp; operator</a:t>
            </a:r>
            <a:endParaRPr lang="en-US" sz="2400" dirty="0">
              <a:latin typeface="나눔바른고딕 Bold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4750238"/>
            <a:ext cx="1155700" cy="15429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2320" y="4894254"/>
            <a:ext cx="1405252" cy="9984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4326" y="4822246"/>
            <a:ext cx="1225496" cy="12254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560" y="2492896"/>
            <a:ext cx="3094740" cy="29523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27984" y="3653250"/>
            <a:ext cx="4545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800000"/>
                </a:solidFill>
                <a:latin typeface="나눔바른고딕OTF Bold"/>
                <a:ea typeface="나눔바른고딕OTF Bold"/>
                <a:cs typeface="나눔바른고딕OTF Bold"/>
              </a:rPr>
              <a:t>Minimize Time, Effort, Cost!!!</a:t>
            </a:r>
            <a:endParaRPr lang="en-US" sz="2400" b="1" dirty="0">
              <a:solidFill>
                <a:srgbClr val="800000"/>
              </a:solidFill>
              <a:latin typeface="나눔바른고딕OTF Bold"/>
              <a:ea typeface="나눔바른고딕OTF Bold"/>
              <a:cs typeface="나눔바른고딕OTF Bold"/>
            </a:endParaRPr>
          </a:p>
        </p:txBody>
      </p:sp>
    </p:spTree>
    <p:extLst>
      <p:ext uri="{BB962C8B-B14F-4D97-AF65-F5344CB8AC3E}">
        <p14:creationId xmlns:p14="http://schemas.microsoft.com/office/powerpoint/2010/main" val="236887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 </a:t>
            </a:r>
            <a:r>
              <a:rPr lang="en-US" dirty="0" err="1" smtClean="0"/>
              <a:t>Netra</a:t>
            </a:r>
            <a:r>
              <a:rPr lang="en-US" dirty="0" smtClean="0"/>
              <a:t> is …</a:t>
            </a:r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57201" y="2182893"/>
            <a:ext cx="8229600" cy="173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dirty="0" err="1" smtClean="0">
                <a:latin typeface="나눔바른고딕 Bold" charset="0"/>
                <a:ea typeface="나눔바른고딕 Bold" charset="0"/>
                <a:cs typeface="나눔바른고딕 Bold" charset="0"/>
              </a:rPr>
              <a:t>Netra</a:t>
            </a:r>
            <a:r>
              <a:rPr lang="ko-KR" altLang="en-US" dirty="0">
                <a:latin typeface="나눔바른고딕 Bold" charset="0"/>
                <a:ea typeface="나눔바른고딕 Bold" charset="0"/>
                <a:cs typeface="나눔바른고딕 Bold" charset="0"/>
              </a:rPr>
              <a:t>는 </a:t>
            </a:r>
            <a:r>
              <a:rPr lang="en-US" altLang="ja-JP" dirty="0">
                <a:latin typeface="나눔바른고딕 Bold" charset="0"/>
                <a:ea typeface="나눔바른고딕 Bold" charset="0"/>
                <a:cs typeface="나눔바른고딕 Bold" charset="0"/>
              </a:rPr>
              <a:t>API</a:t>
            </a:r>
            <a:r>
              <a:rPr lang="ko-KR" altLang="en-US" dirty="0">
                <a:latin typeface="나눔바른고딕 Bold" charset="0"/>
                <a:ea typeface="나눔바른고딕 Bold" charset="0"/>
                <a:cs typeface="나눔바른고딕 Bold" charset="0"/>
              </a:rPr>
              <a:t>기반의 서비스로 개발되어 외부에서 </a:t>
            </a:r>
            <a:r>
              <a:rPr lang="en-US" altLang="ja-JP" dirty="0">
                <a:latin typeface="나눔바른고딕 Bold" charset="0"/>
                <a:ea typeface="나눔바른고딕 Bold" charset="0"/>
                <a:cs typeface="나눔바른고딕 Bold" charset="0"/>
              </a:rPr>
              <a:t>API </a:t>
            </a:r>
            <a:r>
              <a:rPr lang="ko-KR" altLang="en-US" dirty="0">
                <a:latin typeface="나눔바른고딕 Bold" charset="0"/>
                <a:ea typeface="나눔바른고딕 Bold" charset="0"/>
                <a:cs typeface="나눔바른고딕 Bold" charset="0"/>
              </a:rPr>
              <a:t>요청이 왔을때 이에 해당하는 일을 처리하며 </a:t>
            </a:r>
            <a:r>
              <a:rPr lang="en-US" altLang="ja-JP" dirty="0">
                <a:latin typeface="나눔바른고딕 Bold" charset="0"/>
                <a:ea typeface="나눔바른고딕 Bold" charset="0"/>
                <a:cs typeface="나눔바른고딕 Bold" charset="0"/>
              </a:rPr>
              <a:t>DSL Template</a:t>
            </a:r>
            <a:r>
              <a:rPr lang="ko-KR" altLang="en-US" dirty="0">
                <a:latin typeface="나눔바른고딕 Bold" charset="0"/>
                <a:ea typeface="나눔바른고딕 Bold" charset="0"/>
                <a:cs typeface="나눔바른고딕 Bold" charset="0"/>
              </a:rPr>
              <a:t>을 이용해 </a:t>
            </a:r>
            <a:r>
              <a:rPr lang="en-US" altLang="ja-JP" dirty="0">
                <a:latin typeface="나눔바른고딕 Bold" charset="0"/>
                <a:ea typeface="나눔바른고딕 Bold" charset="0"/>
                <a:cs typeface="나눔바른고딕 Bold" charset="0"/>
              </a:rPr>
              <a:t>Full Software Stack</a:t>
            </a:r>
            <a:r>
              <a:rPr lang="ko-KR" altLang="en-US" dirty="0">
                <a:latin typeface="나눔바른고딕 Bold" charset="0"/>
                <a:ea typeface="나눔바른고딕 Bold" charset="0"/>
                <a:cs typeface="나눔바른고딕 Bold" charset="0"/>
              </a:rPr>
              <a:t>을 기술하면 사용자가 선택한 가상서버</a:t>
            </a:r>
            <a:r>
              <a:rPr lang="en-US" altLang="ja-JP" dirty="0">
                <a:latin typeface="나눔바른고딕 Bold" charset="0"/>
                <a:ea typeface="나눔바른고딕 Bold" charset="0"/>
                <a:cs typeface="나눔바른고딕 Bold" charset="0"/>
              </a:rPr>
              <a:t>, </a:t>
            </a:r>
            <a:r>
              <a:rPr lang="ko-KR" altLang="en-US" dirty="0">
                <a:latin typeface="나눔바른고딕 Bold" charset="0"/>
                <a:ea typeface="나눔바른고딕 Bold" charset="0"/>
                <a:cs typeface="나눔바른고딕 Bold" charset="0"/>
              </a:rPr>
              <a:t>네트워크</a:t>
            </a:r>
            <a:r>
              <a:rPr lang="en-US" altLang="ja-JP" dirty="0">
                <a:latin typeface="나눔바른고딕 Bold" charset="0"/>
                <a:ea typeface="나눔바른고딕 Bold" charset="0"/>
                <a:cs typeface="나눔바른고딕 Bold" charset="0"/>
              </a:rPr>
              <a:t>, </a:t>
            </a:r>
            <a:r>
              <a:rPr lang="ko-KR" altLang="en-US" dirty="0">
                <a:latin typeface="나눔바른고딕 Bold" charset="0"/>
                <a:ea typeface="나눔바른고딕 Bold" charset="0"/>
                <a:cs typeface="나눔바른고딕 Bold" charset="0"/>
              </a:rPr>
              <a:t>스토리지를 이용해 필요한 소프트웨어를 설치하고 환경설정하는 등의 프로비져닝에 관련된 모든 기능을 제공한다</a:t>
            </a:r>
            <a:r>
              <a:rPr lang="en-US" altLang="ja-JP" dirty="0">
                <a:latin typeface="나눔바른고딕 Bold" charset="0"/>
                <a:ea typeface="나눔바른고딕 Bold" charset="0"/>
                <a:cs typeface="나눔바른고딕 Bold" charset="0"/>
              </a:rPr>
              <a:t> </a:t>
            </a:r>
            <a:endParaRPr lang="en-US" dirty="0">
              <a:latin typeface="나눔바른고딕 Bold" charset="0"/>
              <a:ea typeface="나눔바른고딕 Bold" charset="0"/>
              <a:cs typeface="나눔바른고딕 Bold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71463" y="1521634"/>
            <a:ext cx="85883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u="sng" dirty="0">
                <a:solidFill>
                  <a:srgbClr val="800000"/>
                </a:solidFill>
                <a:latin typeface="나눔바른고딕 Bold" charset="0"/>
                <a:ea typeface="나눔바른고딕 Bold" charset="0"/>
                <a:cs typeface="나눔바른고딕 Bold" charset="0"/>
              </a:rPr>
              <a:t>DSL Template</a:t>
            </a:r>
            <a:r>
              <a:rPr lang="ko-KR" altLang="en-US" b="1" u="sng" dirty="0">
                <a:solidFill>
                  <a:srgbClr val="800000"/>
                </a:solidFill>
                <a:latin typeface="나눔바른고딕 Bold" charset="0"/>
                <a:ea typeface="나눔바른고딕 Bold" charset="0"/>
                <a:cs typeface="나눔바른고딕 Bold" charset="0"/>
              </a:rPr>
              <a:t>를 이용해 </a:t>
            </a:r>
            <a:r>
              <a:rPr lang="en-US" b="1" u="sng" dirty="0">
                <a:solidFill>
                  <a:srgbClr val="800000"/>
                </a:solidFill>
                <a:latin typeface="나눔바른고딕 Bold" charset="0"/>
                <a:ea typeface="나눔바른고딕 Bold" charset="0"/>
                <a:cs typeface="나눔바른고딕 Bold" charset="0"/>
              </a:rPr>
              <a:t>Full Software Stack</a:t>
            </a:r>
            <a:r>
              <a:rPr lang="ko-KR" altLang="en-US" b="1" u="sng" dirty="0">
                <a:solidFill>
                  <a:srgbClr val="800000"/>
                </a:solidFill>
                <a:latin typeface="나눔바른고딕 Bold" charset="0"/>
                <a:ea typeface="나눔바른고딕 Bold" charset="0"/>
                <a:cs typeface="나눔바른고딕 Bold" charset="0"/>
              </a:rPr>
              <a:t>을 </a:t>
            </a:r>
            <a:r>
              <a:rPr lang="ko-KR" altLang="en-US" b="1" u="sng" dirty="0" smtClean="0">
                <a:solidFill>
                  <a:srgbClr val="800000"/>
                </a:solidFill>
                <a:latin typeface="나눔바른고딕 Bold" charset="0"/>
                <a:ea typeface="나눔바른고딕 Bold" charset="0"/>
                <a:cs typeface="나눔바른고딕 Bold" charset="0"/>
              </a:rPr>
              <a:t>오케스트레이션 할 </a:t>
            </a:r>
            <a:r>
              <a:rPr lang="ko-KR" altLang="en-US" b="1" u="sng" dirty="0">
                <a:solidFill>
                  <a:srgbClr val="800000"/>
                </a:solidFill>
                <a:latin typeface="나눔바른고딕 Bold" charset="0"/>
                <a:ea typeface="나눔바른고딕 Bold" charset="0"/>
                <a:cs typeface="나눔바른고딕 Bold" charset="0"/>
              </a:rPr>
              <a:t>수 있는 </a:t>
            </a:r>
            <a:r>
              <a:rPr lang="ko-KR" altLang="en-US" b="1" u="sng" dirty="0" smtClean="0">
                <a:solidFill>
                  <a:srgbClr val="800000"/>
                </a:solidFill>
                <a:latin typeface="나눔바른고딕 Bold" charset="0"/>
                <a:ea typeface="나눔바른고딕 Bold" charset="0"/>
                <a:cs typeface="나눔바른고딕 Bold" charset="0"/>
              </a:rPr>
              <a:t>소프트웨어</a:t>
            </a:r>
            <a:r>
              <a:rPr lang="en-US" altLang="ja-JP" b="1" u="sng" dirty="0" smtClean="0">
                <a:solidFill>
                  <a:srgbClr val="800000"/>
                </a:solidFill>
                <a:latin typeface="나눔바른고딕 Bold" charset="0"/>
                <a:ea typeface="나눔바른고딕 Bold" charset="0"/>
                <a:cs typeface="나눔바른고딕 Bold" charset="0"/>
              </a:rPr>
              <a:t> </a:t>
            </a:r>
            <a:endParaRPr lang="en-US" b="1" u="sng" dirty="0">
              <a:solidFill>
                <a:srgbClr val="800000"/>
              </a:solidFill>
              <a:latin typeface="나눔바른고딕 Bold" charset="0"/>
              <a:ea typeface="나눔바른고딕 Bold" charset="0"/>
              <a:cs typeface="나눔바른고딕 Bold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42" y="4650506"/>
            <a:ext cx="2744231" cy="19696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2652" y="4650506"/>
            <a:ext cx="2737445" cy="19696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0971" y="4650505"/>
            <a:ext cx="2748607" cy="196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887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나눔바른고딕 Bold" charset="0"/>
                <a:ea typeface="나눔바른고딕 Bold" charset="0"/>
                <a:cs typeface="나눔바른고딕 Bold" charset="0"/>
              </a:rPr>
              <a:t>Why </a:t>
            </a:r>
            <a:r>
              <a:rPr lang="en-US" dirty="0" err="1" smtClean="0">
                <a:latin typeface="나눔바른고딕 Bold" charset="0"/>
                <a:ea typeface="나눔바른고딕 Bold" charset="0"/>
                <a:cs typeface="나눔바른고딕 Bold" charset="0"/>
              </a:rPr>
              <a:t>Netra</a:t>
            </a:r>
            <a:r>
              <a:rPr lang="en-US" dirty="0" smtClean="0">
                <a:latin typeface="나눔바른고딕 Bold" charset="0"/>
                <a:ea typeface="나눔바른고딕 Bold" charset="0"/>
                <a:cs typeface="나눔바른고딕 Bold" charset="0"/>
              </a:rPr>
              <a:t>? Dynamic Servers</a:t>
            </a:r>
            <a:endParaRPr lang="en-US" dirty="0">
              <a:latin typeface="나눔바른고딕 Bold" charset="0"/>
              <a:ea typeface="나눔바른고딕 Bold" charset="0"/>
              <a:cs typeface="나눔바른고딕 Bold" charset="0"/>
            </a:endParaRPr>
          </a:p>
        </p:txBody>
      </p:sp>
      <p:pic>
        <p:nvPicPr>
          <p:cNvPr id="3584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" y="2144972"/>
            <a:ext cx="7243763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2583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ABLESMARTRESIZE" val="True"/>
  <p:tag name="MINWIDTH" val="230"/>
  <p:tag name="MINHEIGHT" val="4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CHORLEFT" val="Absolute"/>
  <p:tag name="ANCHORTOP" val="Absolute"/>
  <p:tag name="ANCHORRIGHT" val="None"/>
  <p:tag name="ANCHORBOTTOM" val="Non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CHORLEFT" val="Absolute"/>
  <p:tag name="ANCHORTOP" val="Absolute"/>
  <p:tag name="ANCHORRIGHT" val="None"/>
  <p:tag name="ANCHORBOTTOM" val="Non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CHORLEFT" val="Absolute"/>
  <p:tag name="ANCHORTOP" val="Absolute"/>
  <p:tag name="ANCHORRIGHT" val="None"/>
  <p:tag name="ANCHORBOTTOM" val="Non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ABLESMARTRESIZE" val="True"/>
  <p:tag name="MINWIDTH" val="230"/>
  <p:tag name="MINHEIGHT" val="4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CHORLEFT" val="Absolute"/>
  <p:tag name="ANCHORTOP" val="Absolute"/>
  <p:tag name="ANCHORRIGHT" val="Absolute"/>
  <p:tag name="ANCHORBOTTOM" val="Absolu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CHORLEFT" val="Absolute"/>
  <p:tag name="ANCHORTOP" val="Absolute"/>
  <p:tag name="ANCHORRIGHT" val="Absolute"/>
  <p:tag name="ANCHORBOTTOM" val="Absolu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CHORLEFT" val="Absolute"/>
  <p:tag name="ANCHORTOP" val="Absolute"/>
  <p:tag name="ANCHORRIGHT" val="Absolute"/>
  <p:tag name="ANCHORBOTTOM" val="Non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CHORLEFT" val="None"/>
  <p:tag name="ANCHORTOP" val="Absolute"/>
  <p:tag name="ANCHORRIGHT" val="Absolute"/>
  <p:tag name="ANCHORBOTTOM" val="Non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CHORLEFT" val="None"/>
  <p:tag name="ANCHORTOP" val="Absolute"/>
  <p:tag name="ANCHORRIGHT" val="Absolute"/>
  <p:tag name="ANCHORBOTTOM" val="Non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CHORLEFT" val="None"/>
  <p:tag name="ANCHORTOP" val="Absolute"/>
  <p:tag name="ANCHORRIGHT" val="Absolute"/>
  <p:tag name="ANCHORBOTTOM" val="Non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CHORLEFT" val="Absolute"/>
  <p:tag name="ANCHORTOP" val="Absolute"/>
  <p:tag name="ANCHORRIGHT" val="Absolute"/>
  <p:tag name="ANCHORBOTTOM" val="Absolu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CHORLEFT" val="None"/>
  <p:tag name="ANCHORTOP" val="Absolute"/>
  <p:tag name="ANCHORRIGHT" val="Absolute"/>
  <p:tag name="ANCHORBOTTOM" val="Non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CHORLEFT" val="Absolute"/>
  <p:tag name="ANCHORTOP" val="Absolute"/>
  <p:tag name="ANCHORRIGHT" val="None"/>
  <p:tag name="ANCHORBOTTOM" val="Non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CHORLEFT" val="Absolute"/>
  <p:tag name="ANCHORTOP" val="Absolute"/>
  <p:tag name="ANCHORRIGHT" val="None"/>
  <p:tag name="ANCHORBOTTOM" val="Non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CHORLEFT" val="Absolute"/>
  <p:tag name="ANCHORTOP" val="Absolute"/>
  <p:tag name="ANCHORRIGHT" val="None"/>
  <p:tag name="ANCHORBOTTOM" val="Non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CHORLEFT" val="Absolute"/>
  <p:tag name="ANCHORTOP" val="Absolute"/>
  <p:tag name="ANCHORRIGHT" val="None"/>
  <p:tag name="ANCHORBOTTOM" val="Non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CHORLEFT" val="Absolute"/>
  <p:tag name="ANCHORTOP" val="Absolute"/>
  <p:tag name="ANCHORRIGHT" val="Absolute"/>
  <p:tag name="ANCHORBOTTOM" val="Absolu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CHORLEFT" val="Absolute"/>
  <p:tag name="ANCHORTOP" val="Absolute"/>
  <p:tag name="ANCHORRIGHT" val="Absolute"/>
  <p:tag name="ANCHORBOTTOM" val="Non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CHORLEFT" val="None"/>
  <p:tag name="ANCHORTOP" val="Absolute"/>
  <p:tag name="ANCHORRIGHT" val="Absolute"/>
  <p:tag name="ANCHORBOTTOM" val="Non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CHORLEFT" val="None"/>
  <p:tag name="ANCHORTOP" val="Absolute"/>
  <p:tag name="ANCHORRIGHT" val="Absolute"/>
  <p:tag name="ANCHORBOTTOM" val="Non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CHORLEFT" val="None"/>
  <p:tag name="ANCHORTOP" val="Absolute"/>
  <p:tag name="ANCHORRIGHT" val="Absolute"/>
  <p:tag name="ANCHORBOTTOM" val="Non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CHORLEFT" val="None"/>
  <p:tag name="ANCHORTOP" val="Absolute"/>
  <p:tag name="ANCHORRIGHT" val="Absolute"/>
  <p:tag name="ANCHORBOTTOM" val="Non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CHORLEFT" val="Absolute"/>
  <p:tag name="ANCHORTOP" val="Absolute"/>
  <p:tag name="ANCHORRIGHT" val="None"/>
  <p:tag name="ANCHORBOTTOM" val="None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26766</TotalTime>
  <Words>1128</Words>
  <Application>Microsoft Office PowerPoint</Application>
  <PresentationFormat>화면 슬라이드 쇼(4:3)</PresentationFormat>
  <Paragraphs>349</Paragraphs>
  <Slides>35</Slides>
  <Notes>8</Notes>
  <HiddenSlides>0</HiddenSlides>
  <MMClips>0</MMClips>
  <ScaleCrop>false</ScaleCrop>
  <HeadingPairs>
    <vt:vector size="4" baseType="variant">
      <vt:variant>
        <vt:lpstr>테마</vt:lpstr>
      </vt:variant>
      <vt:variant>
        <vt:i4>3</vt:i4>
      </vt:variant>
      <vt:variant>
        <vt:lpstr>슬라이드 제목</vt:lpstr>
      </vt:variant>
      <vt:variant>
        <vt:i4>35</vt:i4>
      </vt:variant>
    </vt:vector>
  </HeadingPairs>
  <TitlesOfParts>
    <vt:vector size="38" baseType="lpstr">
      <vt:lpstr>Office 테마</vt:lpstr>
      <vt:lpstr>1_디자인 사용자 지정</vt:lpstr>
      <vt:lpstr>디자인 사용자 지정</vt:lpstr>
      <vt:lpstr>PowerPoint 프레젠테이션</vt:lpstr>
      <vt:lpstr>What is OCE?</vt:lpstr>
      <vt:lpstr>OCE’s Promise</vt:lpstr>
      <vt:lpstr>OCE will show you today</vt:lpstr>
      <vt:lpstr>OCE Status</vt:lpstr>
      <vt:lpstr>What OCE includes</vt:lpstr>
      <vt:lpstr>OCE Netra :  IaaS</vt:lpstr>
      <vt:lpstr>OCE Netra is …</vt:lpstr>
      <vt:lpstr>Why Netra? Dynamic Servers</vt:lpstr>
      <vt:lpstr>Why Netra? Human Error &amp; Time</vt:lpstr>
      <vt:lpstr>페이스북, 1명이 서버 2만대 관리하는 비결</vt:lpstr>
      <vt:lpstr>PowerPoint 프레젠테이션</vt:lpstr>
      <vt:lpstr>OCE Garuda :  PaaS</vt:lpstr>
      <vt:lpstr>Garuda Architecture</vt:lpstr>
      <vt:lpstr>Cloud IDE</vt:lpstr>
      <vt:lpstr>Vaadin UI Designer Integration</vt:lpstr>
      <vt:lpstr>Tadpole Integration </vt:lpstr>
      <vt:lpstr>BPMN Process Modeler</vt:lpstr>
      <vt:lpstr>Garuda’s OSGi based PaaS Runtime</vt:lpstr>
      <vt:lpstr>Why OSGi?</vt:lpstr>
      <vt:lpstr>Garuda Multi-tenancy</vt:lpstr>
      <vt:lpstr>PowerPoint 프레젠테이션</vt:lpstr>
      <vt:lpstr>OCE Flamingo :  Big Data PaaS</vt:lpstr>
      <vt:lpstr>Big Data Platform  for Data Analyst &amp; Developer</vt:lpstr>
      <vt:lpstr>Big Data Platform for Analytics Application Service</vt:lpstr>
      <vt:lpstr>Big Data Platform for Analytics Application Service</vt:lpstr>
      <vt:lpstr>Big Data Platform for Massive File Service</vt:lpstr>
      <vt:lpstr>Big Data Platform for Massive File Service</vt:lpstr>
      <vt:lpstr>Big Data Platform for Query Service</vt:lpstr>
      <vt:lpstr>Big Data Platform for Batch Scheduling Service</vt:lpstr>
      <vt:lpstr>Big Data Platform for Hadoop Job Monitoring Service</vt:lpstr>
      <vt:lpstr>Big Data Platform for Hadoop Job Monitoring Service</vt:lpstr>
      <vt:lpstr>OCE:  Differenciators</vt:lpstr>
      <vt:lpstr>Getting Support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UENGINE18925</dc:creator>
  <cp:lastModifiedBy>Kim Seung Hyeon</cp:lastModifiedBy>
  <cp:revision>349</cp:revision>
  <dcterms:created xsi:type="dcterms:W3CDTF">2013-09-10T04:27:02Z</dcterms:created>
  <dcterms:modified xsi:type="dcterms:W3CDTF">2014-04-24T05:52:29Z</dcterms:modified>
</cp:coreProperties>
</file>